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Lst>
  <p:notesMasterIdLst>
    <p:notesMasterId r:id="rId61"/>
  </p:notesMasterIdLst>
  <p:sldIdLst>
    <p:sldId id="256" r:id="rId5"/>
    <p:sldId id="274" r:id="rId6"/>
    <p:sldId id="278" r:id="rId7"/>
    <p:sldId id="280" r:id="rId8"/>
    <p:sldId id="282" r:id="rId9"/>
    <p:sldId id="281" r:id="rId10"/>
    <p:sldId id="332" r:id="rId11"/>
    <p:sldId id="285" r:id="rId12"/>
    <p:sldId id="286" r:id="rId13"/>
    <p:sldId id="287" r:id="rId14"/>
    <p:sldId id="288" r:id="rId15"/>
    <p:sldId id="333" r:id="rId16"/>
    <p:sldId id="289" r:id="rId17"/>
    <p:sldId id="317" r:id="rId18"/>
    <p:sldId id="290" r:id="rId19"/>
    <p:sldId id="291" r:id="rId20"/>
    <p:sldId id="334" r:id="rId21"/>
    <p:sldId id="292" r:id="rId22"/>
    <p:sldId id="335" r:id="rId23"/>
    <p:sldId id="298" r:id="rId24"/>
    <p:sldId id="293" r:id="rId25"/>
    <p:sldId id="294" r:id="rId26"/>
    <p:sldId id="296" r:id="rId27"/>
    <p:sldId id="297" r:id="rId28"/>
    <p:sldId id="336" r:id="rId29"/>
    <p:sldId id="299" r:id="rId30"/>
    <p:sldId id="316" r:id="rId31"/>
    <p:sldId id="301" r:id="rId32"/>
    <p:sldId id="337" r:id="rId33"/>
    <p:sldId id="302" r:id="rId34"/>
    <p:sldId id="303" r:id="rId35"/>
    <p:sldId id="304" r:id="rId36"/>
    <p:sldId id="305" r:id="rId37"/>
    <p:sldId id="307" r:id="rId38"/>
    <p:sldId id="308" r:id="rId39"/>
    <p:sldId id="309" r:id="rId40"/>
    <p:sldId id="310" r:id="rId41"/>
    <p:sldId id="311" r:id="rId42"/>
    <p:sldId id="306" r:id="rId43"/>
    <p:sldId id="338" r:id="rId44"/>
    <p:sldId id="312" r:id="rId45"/>
    <p:sldId id="313" r:id="rId46"/>
    <p:sldId id="314" r:id="rId47"/>
    <p:sldId id="315" r:id="rId48"/>
    <p:sldId id="318" r:id="rId49"/>
    <p:sldId id="319" r:id="rId50"/>
    <p:sldId id="320" r:id="rId51"/>
    <p:sldId id="321" r:id="rId52"/>
    <p:sldId id="322" r:id="rId53"/>
    <p:sldId id="323" r:id="rId54"/>
    <p:sldId id="324" r:id="rId55"/>
    <p:sldId id="325" r:id="rId56"/>
    <p:sldId id="326" r:id="rId57"/>
    <p:sldId id="329" r:id="rId58"/>
    <p:sldId id="331" r:id="rId59"/>
    <p:sldId id="330" r:id="rId6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CABE8-DDB3-4347-80DB-6D2AB691A493}" v="1" dt="2025-08-09T21:29:25.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146" d="100"/>
          <a:sy n="146" d="100"/>
        </p:scale>
        <p:origin x="630"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36" d="100"/>
          <a:sy n="136"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chi, Omar (S&amp;T-Student)" userId="8606e40c-6f9c-497e-9d16-7367f0a9d500" providerId="ADAL" clId="{189CABE8-DDB3-4347-80DB-6D2AB691A493}"/>
    <pc:docChg chg="undo custSel modSld">
      <pc:chgData name="Rinchi, Omar (S&amp;T-Student)" userId="8606e40c-6f9c-497e-9d16-7367f0a9d500" providerId="ADAL" clId="{189CABE8-DDB3-4347-80DB-6D2AB691A493}" dt="2025-08-09T22:43:19.635" v="5"/>
      <pc:docMkLst>
        <pc:docMk/>
      </pc:docMkLst>
      <pc:sldChg chg="delSp mod">
        <pc:chgData name="Rinchi, Omar (S&amp;T-Student)" userId="8606e40c-6f9c-497e-9d16-7367f0a9d500" providerId="ADAL" clId="{189CABE8-DDB3-4347-80DB-6D2AB691A493}" dt="2025-08-09T21:29:44.627" v="1" actId="478"/>
        <pc:sldMkLst>
          <pc:docMk/>
          <pc:sldMk cId="1818187218" sldId="256"/>
        </pc:sldMkLst>
        <pc:spChg chg="del">
          <ac:chgData name="Rinchi, Omar (S&amp;T-Student)" userId="8606e40c-6f9c-497e-9d16-7367f0a9d500" providerId="ADAL" clId="{189CABE8-DDB3-4347-80DB-6D2AB691A493}" dt="2025-08-09T21:29:41.896" v="0" actId="478"/>
          <ac:spMkLst>
            <pc:docMk/>
            <pc:sldMk cId="1818187218" sldId="256"/>
            <ac:spMk id="2" creationId="{05A91B45-CA65-C504-2D71-4ABF0B1EFCA2}"/>
          </ac:spMkLst>
        </pc:spChg>
        <pc:spChg chg="del">
          <ac:chgData name="Rinchi, Omar (S&amp;T-Student)" userId="8606e40c-6f9c-497e-9d16-7367f0a9d500" providerId="ADAL" clId="{189CABE8-DDB3-4347-80DB-6D2AB691A493}" dt="2025-08-09T21:29:44.627" v="1" actId="478"/>
          <ac:spMkLst>
            <pc:docMk/>
            <pc:sldMk cId="1818187218" sldId="256"/>
            <ac:spMk id="3" creationId="{8FB580F9-8D80-FCD5-15AB-F0AC0FF5953D}"/>
          </ac:spMkLst>
        </pc:spChg>
      </pc:sldChg>
      <pc:sldChg chg="modSp mod">
        <pc:chgData name="Rinchi, Omar (S&amp;T-Student)" userId="8606e40c-6f9c-497e-9d16-7367f0a9d500" providerId="ADAL" clId="{189CABE8-DDB3-4347-80DB-6D2AB691A493}" dt="2025-08-09T22:43:19.635" v="5"/>
        <pc:sldMkLst>
          <pc:docMk/>
          <pc:sldMk cId="2150298701" sldId="322"/>
        </pc:sldMkLst>
        <pc:spChg chg="mod">
          <ac:chgData name="Rinchi, Omar (S&amp;T-Student)" userId="8606e40c-6f9c-497e-9d16-7367f0a9d500" providerId="ADAL" clId="{189CABE8-DDB3-4347-80DB-6D2AB691A493}" dt="2025-08-09T22:43:19.635" v="5"/>
          <ac:spMkLst>
            <pc:docMk/>
            <pc:sldMk cId="2150298701" sldId="322"/>
            <ac:spMk id="3" creationId="{DE930605-6B9D-3EC6-F7BB-32DE150A150E}"/>
          </ac:spMkLst>
        </pc:spChg>
      </pc:sldChg>
      <pc:sldChg chg="modSp mod">
        <pc:chgData name="Rinchi, Omar (S&amp;T-Student)" userId="8606e40c-6f9c-497e-9d16-7367f0a9d500" providerId="ADAL" clId="{189CABE8-DDB3-4347-80DB-6D2AB691A493}" dt="2025-08-09T21:30:22.549" v="3" actId="20577"/>
        <pc:sldMkLst>
          <pc:docMk/>
          <pc:sldMk cId="3900890625" sldId="338"/>
        </pc:sldMkLst>
        <pc:spChg chg="mod">
          <ac:chgData name="Rinchi, Omar (S&amp;T-Student)" userId="8606e40c-6f9c-497e-9d16-7367f0a9d500" providerId="ADAL" clId="{189CABE8-DDB3-4347-80DB-6D2AB691A493}" dt="2025-08-09T21:30:22.549" v="3" actId="20577"/>
          <ac:spMkLst>
            <pc:docMk/>
            <pc:sldMk cId="3900890625" sldId="338"/>
            <ac:spMk id="2" creationId="{51816765-468A-4575-6A35-6CD4B97846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 56</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053678" y="4774453"/>
            <a:ext cx="631772" cy="273844"/>
          </a:xfrm>
        </p:spPr>
        <p:txBody>
          <a:bodyPr/>
          <a:lstStyle>
            <a:lvl1pPr>
              <a:defRPr sz="1800" b="1">
                <a:solidFill>
                  <a:schemeClr val="bg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8534555" y="4736007"/>
            <a:ext cx="737481" cy="365125"/>
          </a:xfrm>
          <a:prstGeom prst="rect">
            <a:avLst/>
          </a:prstGeom>
        </p:spPr>
        <p:txBody>
          <a:bodyPr vert="horz" lIns="91440" tIns="45720" rIns="91440" bIns="45720" rtlCol="0" anchor="ctr"/>
          <a:lstStyle>
            <a:lvl1pPr algn="l">
              <a:defRPr sz="1800" b="1">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1318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20240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23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6416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0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4767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6199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 56</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941954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 56</a:t>
            </a:r>
            <a:endParaRPr lang="en-US" dirty="0"/>
          </a:p>
        </p:txBody>
      </p:sp>
    </p:spTree>
    <p:extLst>
      <p:ext uri="{BB962C8B-B14F-4D97-AF65-F5344CB8AC3E}">
        <p14:creationId xmlns:p14="http://schemas.microsoft.com/office/powerpoint/2010/main" val="378300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 56</a:t>
            </a:r>
            <a:endParaRPr lang="en-US" dirty="0"/>
          </a:p>
        </p:txBody>
      </p:sp>
    </p:spTree>
    <p:extLst>
      <p:ext uri="{BB962C8B-B14F-4D97-AF65-F5344CB8AC3E}">
        <p14:creationId xmlns:p14="http://schemas.microsoft.com/office/powerpoint/2010/main" val="17274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 56</a:t>
            </a:r>
            <a:endParaRPr lang="en-US" dirty="0"/>
          </a:p>
        </p:txBody>
      </p:sp>
    </p:spTree>
    <p:extLst>
      <p:ext uri="{BB962C8B-B14F-4D97-AF65-F5344CB8AC3E}">
        <p14:creationId xmlns:p14="http://schemas.microsoft.com/office/powerpoint/2010/main" val="3029527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 56</a:t>
            </a:r>
            <a:endParaRPr lang="en-US" dirty="0"/>
          </a:p>
        </p:txBody>
      </p:sp>
    </p:spTree>
    <p:extLst>
      <p:ext uri="{BB962C8B-B14F-4D97-AF65-F5344CB8AC3E}">
        <p14:creationId xmlns:p14="http://schemas.microsoft.com/office/powerpoint/2010/main" val="147821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185385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 56</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21809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 56</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4851"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72669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r>
              <a:rPr lang="en-US"/>
              <a:t>/ 56</a:t>
            </a:r>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111326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a:t>/ 56</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 56</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 56</a:t>
            </a:r>
            <a:endParaRPr lang="en-US" dirty="0"/>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64"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5" r:id="rId28"/>
    <p:sldLayoutId id="2147483866" r:id="rId29"/>
    <p:sldLayoutId id="2147483867" r:id="rId30"/>
  </p:sldLayoutIdLst>
  <p:hf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ieee-dataport.org/sites/default/files/analysis/27/IEEE%20Citation%20Guidelines.pdf"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eee-dataport.org/sites/default/files/analysis/27/IEEE%20Citation%20Guidelines.pdf" TargetMode="Externa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hyperlink" Target="https://www.circuit-diagram.org/editor/"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hyperlink" Target="https://www.circuit-diagram.org/editor/"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mailto:joe.miner@umsystem.edu" TargetMode="External"/><Relationship Id="rId2" Type="http://schemas.openxmlformats.org/officeDocument/2006/relationships/hyperlink" Target="mailto:joe.miner@gmail.com" TargetMode="External"/><Relationship Id="rId1" Type="http://schemas.openxmlformats.org/officeDocument/2006/relationships/slideLayout" Target="../slideLayouts/slideLayout11.xml"/><Relationship Id="rId4" Type="http://schemas.openxmlformats.org/officeDocument/2006/relationships/hyperlink" Target="mailto:joe.miner@mst.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mailto:joe.miner@umsystem.edu" TargetMode="External"/><Relationship Id="rId2" Type="http://schemas.openxmlformats.org/officeDocument/2006/relationships/hyperlink" Target="mailto:joe.miner@gmail.com" TargetMode="External"/><Relationship Id="rId1" Type="http://schemas.openxmlformats.org/officeDocument/2006/relationships/slideLayout" Target="../slideLayouts/slideLayout11.xml"/><Relationship Id="rId4" Type="http://schemas.openxmlformats.org/officeDocument/2006/relationships/hyperlink" Target="mailto:joe.miner@mst.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dirty="0"/>
              <a:t>EE2101 – Experiment #1</a:t>
            </a:r>
            <a:br>
              <a:rPr lang="en-US" dirty="0"/>
            </a:br>
            <a:br>
              <a:rPr lang="en-US" dirty="0"/>
            </a:br>
            <a:r>
              <a:rPr lang="en-US" dirty="0">
                <a:solidFill>
                  <a:schemeClr val="tx2"/>
                </a:solidFill>
              </a:rPr>
              <a:t>Introduction to Technical Writing for ECE Labs</a:t>
            </a:r>
          </a:p>
        </p:txBody>
      </p:sp>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30FA-09E2-1C45-E451-443426FA6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570DE-CE1E-B3BB-1253-AC40F3703AD9}"/>
              </a:ext>
            </a:extLst>
          </p:cNvPr>
          <p:cNvSpPr>
            <a:spLocks noGrp="1"/>
          </p:cNvSpPr>
          <p:nvPr>
            <p:ph type="title"/>
          </p:nvPr>
        </p:nvSpPr>
        <p:spPr/>
        <p:txBody>
          <a:bodyPr/>
          <a:lstStyle/>
          <a:p>
            <a:r>
              <a:rPr lang="en-US" dirty="0"/>
              <a:t>Section-1: Introduction – References</a:t>
            </a:r>
          </a:p>
        </p:txBody>
      </p:sp>
      <p:sp>
        <p:nvSpPr>
          <p:cNvPr id="3" name="Content Placeholder 2">
            <a:extLst>
              <a:ext uri="{FF2B5EF4-FFF2-40B4-BE49-F238E27FC236}">
                <a16:creationId xmlns:a16="http://schemas.microsoft.com/office/drawing/2014/main" id="{319961E3-9D3C-2CA1-85C2-86362D1167EC}"/>
              </a:ext>
            </a:extLst>
          </p:cNvPr>
          <p:cNvSpPr>
            <a:spLocks noGrp="1"/>
          </p:cNvSpPr>
          <p:nvPr>
            <p:ph idx="1"/>
          </p:nvPr>
        </p:nvSpPr>
        <p:spPr>
          <a:xfrm>
            <a:off x="0" y="1012372"/>
            <a:ext cx="8941526" cy="3233058"/>
          </a:xfrm>
        </p:spPr>
        <p:txBody>
          <a:bodyPr>
            <a:normAutofit fontScale="92500" lnSpcReduction="10000"/>
          </a:bodyPr>
          <a:lstStyle/>
          <a:p>
            <a:pPr lvl="2" algn="just"/>
            <a:r>
              <a:rPr lang="en-US" dirty="0"/>
              <a:t>For a formal report, you need to cite </a:t>
            </a:r>
            <a:r>
              <a:rPr lang="en-US" u="sng" dirty="0"/>
              <a:t>at least</a:t>
            </a:r>
            <a:r>
              <a:rPr lang="en-US" dirty="0"/>
              <a:t> one reference.</a:t>
            </a:r>
          </a:p>
          <a:p>
            <a:pPr lvl="2" algn="just"/>
            <a:r>
              <a:rPr lang="en-US" dirty="0"/>
              <a:t>You may cite books, research papers, or web-articles.</a:t>
            </a:r>
          </a:p>
          <a:p>
            <a:pPr lvl="2" algn="just"/>
            <a:r>
              <a:rPr lang="en-US" dirty="0"/>
              <a:t>In professional settings, people will judge you based on the quality of your references! </a:t>
            </a:r>
          </a:p>
          <a:p>
            <a:pPr lvl="2" algn="just"/>
            <a:r>
              <a:rPr lang="en-US" dirty="0"/>
              <a:t>To cite a reference, you must include both: (i) in text citation and (ii) the reference at the references section. Example:</a:t>
            </a:r>
          </a:p>
          <a:p>
            <a:pPr marL="319087" lvl="2" indent="0" algn="just">
              <a:buNone/>
            </a:pPr>
            <a:r>
              <a:rPr lang="en-US" dirty="0"/>
              <a:t>“Analog multimeters work by using a moving-coil galvanometer to measure current, voltage or resistances [1]”</a:t>
            </a:r>
          </a:p>
          <a:p>
            <a:pPr marL="319087" lvl="2" indent="0" algn="just">
              <a:buNone/>
            </a:pPr>
            <a:r>
              <a:rPr lang="en-US" dirty="0"/>
              <a:t>References:</a:t>
            </a:r>
          </a:p>
          <a:p>
            <a:pPr marL="319087" lvl="2" indent="0" algn="just">
              <a:buNone/>
            </a:pPr>
            <a:r>
              <a:rPr lang="en-US" dirty="0"/>
              <a:t>[1] A. S. Morris, Measurement &amp; Instrumentation Principles. Elsevier, 2001.</a:t>
            </a:r>
          </a:p>
        </p:txBody>
      </p:sp>
      <p:sp>
        <p:nvSpPr>
          <p:cNvPr id="4" name="Footer Placeholder 3">
            <a:extLst>
              <a:ext uri="{FF2B5EF4-FFF2-40B4-BE49-F238E27FC236}">
                <a16:creationId xmlns:a16="http://schemas.microsoft.com/office/drawing/2014/main" id="{059EE47E-A3A0-682D-D8E9-0664FFB32344}"/>
              </a:ext>
            </a:extLst>
          </p:cNvPr>
          <p:cNvSpPr>
            <a:spLocks noGrp="1"/>
          </p:cNvSpPr>
          <p:nvPr>
            <p:ph type="ftr" sz="quarter" idx="3"/>
          </p:nvPr>
        </p:nvSpPr>
        <p:spPr/>
        <p:txBody>
          <a:bodyPr/>
          <a:lstStyle/>
          <a:p>
            <a:r>
              <a:rPr lang="en-US"/>
              <a:t>/ 56</a:t>
            </a:r>
            <a:endParaRPr lang="en-US" dirty="0"/>
          </a:p>
        </p:txBody>
      </p:sp>
      <p:cxnSp>
        <p:nvCxnSpPr>
          <p:cNvPr id="9" name="Straight Arrow Connector 8">
            <a:extLst>
              <a:ext uri="{FF2B5EF4-FFF2-40B4-BE49-F238E27FC236}">
                <a16:creationId xmlns:a16="http://schemas.microsoft.com/office/drawing/2014/main" id="{BA920101-9B0E-D3EE-DFCD-BBF13E8AC020}"/>
              </a:ext>
            </a:extLst>
          </p:cNvPr>
          <p:cNvCxnSpPr/>
          <p:nvPr/>
        </p:nvCxnSpPr>
        <p:spPr>
          <a:xfrm flipH="1">
            <a:off x="4095206" y="3344091"/>
            <a:ext cx="705394" cy="0"/>
          </a:xfrm>
          <a:prstGeom prst="straightConnector1">
            <a:avLst/>
          </a:prstGeom>
          <a:ln w="57150">
            <a:solidFill>
              <a:srgbClr val="AB2328"/>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857974B-60E0-866B-CCDB-52B736BBBA3D}"/>
              </a:ext>
            </a:extLst>
          </p:cNvPr>
          <p:cNvSpPr/>
          <p:nvPr/>
        </p:nvSpPr>
        <p:spPr>
          <a:xfrm>
            <a:off x="3448594" y="3102428"/>
            <a:ext cx="542109" cy="483326"/>
          </a:xfrm>
          <a:prstGeom prst="ellipse">
            <a:avLst/>
          </a:prstGeom>
          <a:noFill/>
          <a:ln w="57150">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D3F586-97BE-E813-480C-043F646E1B05}"/>
              </a:ext>
            </a:extLst>
          </p:cNvPr>
          <p:cNvSpPr txBox="1"/>
          <p:nvPr/>
        </p:nvSpPr>
        <p:spPr>
          <a:xfrm>
            <a:off x="4800600" y="3185644"/>
            <a:ext cx="2299063" cy="400110"/>
          </a:xfrm>
          <a:prstGeom prst="rect">
            <a:avLst/>
          </a:prstGeom>
          <a:noFill/>
        </p:spPr>
        <p:txBody>
          <a:bodyPr wrap="square" rtlCol="0">
            <a:spAutoFit/>
          </a:bodyPr>
          <a:lstStyle/>
          <a:p>
            <a:r>
              <a:rPr lang="en-US" sz="2000" dirty="0">
                <a:solidFill>
                  <a:srgbClr val="AB2328"/>
                </a:solidFill>
              </a:rPr>
              <a:t>In-text citation</a:t>
            </a:r>
          </a:p>
        </p:txBody>
      </p:sp>
      <p:cxnSp>
        <p:nvCxnSpPr>
          <p:cNvPr id="12" name="Straight Arrow Connector 11">
            <a:extLst>
              <a:ext uri="{FF2B5EF4-FFF2-40B4-BE49-F238E27FC236}">
                <a16:creationId xmlns:a16="http://schemas.microsoft.com/office/drawing/2014/main" id="{EFC399C2-7FB4-42AC-939E-79567A42AA69}"/>
              </a:ext>
            </a:extLst>
          </p:cNvPr>
          <p:cNvCxnSpPr>
            <a:cxnSpLocks/>
          </p:cNvCxnSpPr>
          <p:nvPr/>
        </p:nvCxnSpPr>
        <p:spPr>
          <a:xfrm flipH="1">
            <a:off x="1789611" y="3666184"/>
            <a:ext cx="387532" cy="102326"/>
          </a:xfrm>
          <a:prstGeom prst="straightConnector1">
            <a:avLst/>
          </a:prstGeom>
          <a:ln w="57150">
            <a:solidFill>
              <a:srgbClr val="DAAA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6A5C752-DE3C-AD24-7DB8-32C7FBEEDBDB}"/>
              </a:ext>
            </a:extLst>
          </p:cNvPr>
          <p:cNvSpPr/>
          <p:nvPr/>
        </p:nvSpPr>
        <p:spPr>
          <a:xfrm>
            <a:off x="293914" y="3871679"/>
            <a:ext cx="8170817" cy="409304"/>
          </a:xfrm>
          <a:prstGeom prst="rect">
            <a:avLst/>
          </a:prstGeom>
          <a:noFill/>
          <a:ln w="57150">
            <a:solidFill>
              <a:srgbClr val="DAA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3DC9974-2C36-C560-B7FA-EA5BF54D967D}"/>
              </a:ext>
            </a:extLst>
          </p:cNvPr>
          <p:cNvSpPr txBox="1"/>
          <p:nvPr/>
        </p:nvSpPr>
        <p:spPr>
          <a:xfrm>
            <a:off x="2148840" y="3510035"/>
            <a:ext cx="4846320" cy="400110"/>
          </a:xfrm>
          <a:prstGeom prst="rect">
            <a:avLst/>
          </a:prstGeom>
          <a:noFill/>
        </p:spPr>
        <p:txBody>
          <a:bodyPr wrap="square" rtlCol="0">
            <a:spAutoFit/>
          </a:bodyPr>
          <a:lstStyle/>
          <a:p>
            <a:r>
              <a:rPr lang="en-US" sz="2000" dirty="0">
                <a:solidFill>
                  <a:srgbClr val="DAAA00"/>
                </a:solidFill>
              </a:rPr>
              <a:t>The reference at the references section</a:t>
            </a:r>
          </a:p>
        </p:txBody>
      </p:sp>
      <p:sp>
        <p:nvSpPr>
          <p:cNvPr id="5" name="Slide Number Placeholder 4">
            <a:extLst>
              <a:ext uri="{FF2B5EF4-FFF2-40B4-BE49-F238E27FC236}">
                <a16:creationId xmlns:a16="http://schemas.microsoft.com/office/drawing/2014/main" id="{95C0629E-C275-BC5D-6D05-265324FEB31D}"/>
              </a:ext>
            </a:extLst>
          </p:cNvPr>
          <p:cNvSpPr>
            <a:spLocks noGrp="1"/>
          </p:cNvSpPr>
          <p:nvPr>
            <p:ph type="sldNum" sz="quarter" idx="12"/>
          </p:nvPr>
        </p:nvSpPr>
        <p:spPr/>
        <p:txBody>
          <a:bodyPr/>
          <a:lstStyle/>
          <a:p>
            <a:fld id="{1CF77CCB-A837-3E49-BD58-C1431ED74FC9}" type="slidenum">
              <a:rPr lang="en-US" smtClean="0"/>
              <a:pPr/>
              <a:t>10</a:t>
            </a:fld>
            <a:endParaRPr lang="en-US" dirty="0"/>
          </a:p>
        </p:txBody>
      </p:sp>
    </p:spTree>
    <p:extLst>
      <p:ext uri="{BB962C8B-B14F-4D97-AF65-F5344CB8AC3E}">
        <p14:creationId xmlns:p14="http://schemas.microsoft.com/office/powerpoint/2010/main" val="361060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3D945-16DE-7FB5-F830-3678E94C4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6D877-B082-15B8-5D3D-A42B2F3CC32D}"/>
              </a:ext>
            </a:extLst>
          </p:cNvPr>
          <p:cNvSpPr>
            <a:spLocks noGrp="1"/>
          </p:cNvSpPr>
          <p:nvPr>
            <p:ph type="title"/>
          </p:nvPr>
        </p:nvSpPr>
        <p:spPr/>
        <p:txBody>
          <a:bodyPr/>
          <a:lstStyle/>
          <a:p>
            <a:r>
              <a:rPr lang="en-US" dirty="0"/>
              <a:t>Section-1: Introduction – References</a:t>
            </a:r>
          </a:p>
        </p:txBody>
      </p:sp>
      <p:sp>
        <p:nvSpPr>
          <p:cNvPr id="3" name="Content Placeholder 2">
            <a:extLst>
              <a:ext uri="{FF2B5EF4-FFF2-40B4-BE49-F238E27FC236}">
                <a16:creationId xmlns:a16="http://schemas.microsoft.com/office/drawing/2014/main" id="{48FC63E6-CF37-BEA5-3C64-9D0182901F36}"/>
              </a:ext>
            </a:extLst>
          </p:cNvPr>
          <p:cNvSpPr>
            <a:spLocks noGrp="1"/>
          </p:cNvSpPr>
          <p:nvPr>
            <p:ph idx="1"/>
          </p:nvPr>
        </p:nvSpPr>
        <p:spPr>
          <a:xfrm>
            <a:off x="0" y="1012372"/>
            <a:ext cx="8941526" cy="3233058"/>
          </a:xfrm>
        </p:spPr>
        <p:txBody>
          <a:bodyPr>
            <a:normAutofit fontScale="92500" lnSpcReduction="10000"/>
          </a:bodyPr>
          <a:lstStyle/>
          <a:p>
            <a:pPr lvl="2" algn="just"/>
            <a:r>
              <a:rPr lang="en-US" dirty="0"/>
              <a:t>Expressing your reference is not random. There are many referencing </a:t>
            </a:r>
            <a:r>
              <a:rPr lang="en-US" b="1" u="sng" dirty="0"/>
              <a:t>styles</a:t>
            </a:r>
            <a:r>
              <a:rPr lang="en-US" dirty="0"/>
              <a:t> (e.g., MLA, APA, Chicago-style, IEEE-style, …</a:t>
            </a:r>
            <a:r>
              <a:rPr lang="en-US" dirty="0" err="1"/>
              <a:t>etc</a:t>
            </a:r>
            <a:r>
              <a:rPr lang="en-US" dirty="0"/>
              <a:t>) and you must follow one of these. </a:t>
            </a:r>
          </a:p>
          <a:p>
            <a:pPr lvl="2" algn="just"/>
            <a:r>
              <a:rPr lang="en-US" dirty="0"/>
              <a:t>For EE2101, we recommend following IEEE-style.</a:t>
            </a:r>
          </a:p>
          <a:p>
            <a:pPr lvl="2" algn="just"/>
            <a:r>
              <a:rPr lang="en-US" dirty="0"/>
              <a:t>Examples of how to express your reference using IEEE-style can be found in this link: </a:t>
            </a:r>
            <a:r>
              <a:rPr lang="en-US" dirty="0">
                <a:hlinkClick r:id="rId2"/>
              </a:rPr>
              <a:t>ieee-dataport.org/sites/default/files/analysis/27/IEEE Citation Guidelines.pdf</a:t>
            </a:r>
            <a:endParaRPr lang="en-US" dirty="0"/>
          </a:p>
          <a:p>
            <a:pPr lvl="2" algn="just"/>
            <a:r>
              <a:rPr lang="en-US" dirty="0"/>
              <a:t>In the previous example [1] is a “Single Author Book” which should be cited according to IEEE style as:</a:t>
            </a:r>
          </a:p>
          <a:p>
            <a:pPr marL="319087" lvl="2" indent="0" algn="ctr">
              <a:buNone/>
            </a:pPr>
            <a:r>
              <a:rPr lang="en-US" dirty="0"/>
              <a:t>“[1] A. S. Morris, </a:t>
            </a:r>
            <a:r>
              <a:rPr lang="en-US" i="1" dirty="0"/>
              <a:t>Measurement &amp; Instrumentation Principles</a:t>
            </a:r>
            <a:r>
              <a:rPr lang="en-US" dirty="0"/>
              <a:t>. Elsevier, 2001.”</a:t>
            </a:r>
          </a:p>
          <a:p>
            <a:pPr lvl="2" algn="just"/>
            <a:endParaRPr lang="en-US" dirty="0"/>
          </a:p>
          <a:p>
            <a:pPr lvl="2" algn="just"/>
            <a:endParaRPr lang="en-US" dirty="0"/>
          </a:p>
        </p:txBody>
      </p:sp>
      <p:sp>
        <p:nvSpPr>
          <p:cNvPr id="4" name="Footer Placeholder 3">
            <a:extLst>
              <a:ext uri="{FF2B5EF4-FFF2-40B4-BE49-F238E27FC236}">
                <a16:creationId xmlns:a16="http://schemas.microsoft.com/office/drawing/2014/main" id="{919BB064-0D1D-0AA5-6113-54549DAAC156}"/>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F7C0A5EA-14C0-E9B6-5233-223B924E94F3}"/>
              </a:ext>
            </a:extLst>
          </p:cNvPr>
          <p:cNvSpPr>
            <a:spLocks noGrp="1"/>
          </p:cNvSpPr>
          <p:nvPr>
            <p:ph type="sldNum" sz="quarter" idx="12"/>
          </p:nvPr>
        </p:nvSpPr>
        <p:spPr/>
        <p:txBody>
          <a:bodyPr/>
          <a:lstStyle/>
          <a:p>
            <a:fld id="{1CF77CCB-A837-3E49-BD58-C1431ED74FC9}" type="slidenum">
              <a:rPr lang="en-US" smtClean="0"/>
              <a:pPr/>
              <a:t>11</a:t>
            </a:fld>
            <a:endParaRPr lang="en-US" dirty="0"/>
          </a:p>
        </p:txBody>
      </p:sp>
    </p:spTree>
    <p:extLst>
      <p:ext uri="{BB962C8B-B14F-4D97-AF65-F5344CB8AC3E}">
        <p14:creationId xmlns:p14="http://schemas.microsoft.com/office/powerpoint/2010/main" val="39423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BA4BB-9FBF-81C0-3E3D-7436649D2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3CF88-7431-B12F-C30A-915819C9EFBC}"/>
              </a:ext>
            </a:extLst>
          </p:cNvPr>
          <p:cNvSpPr>
            <a:spLocks noGrp="1"/>
          </p:cNvSpPr>
          <p:nvPr>
            <p:ph type="title"/>
          </p:nvPr>
        </p:nvSpPr>
        <p:spPr/>
        <p:txBody>
          <a:bodyPr/>
          <a:lstStyle/>
          <a:p>
            <a:r>
              <a:rPr lang="en-US" dirty="0"/>
              <a:t>Exercise-2 </a:t>
            </a:r>
          </a:p>
        </p:txBody>
      </p:sp>
      <p:sp>
        <p:nvSpPr>
          <p:cNvPr id="3" name="Content Placeholder 2">
            <a:extLst>
              <a:ext uri="{FF2B5EF4-FFF2-40B4-BE49-F238E27FC236}">
                <a16:creationId xmlns:a16="http://schemas.microsoft.com/office/drawing/2014/main" id="{85253DEF-60DD-2D61-1DFF-C919C8929AEF}"/>
              </a:ext>
            </a:extLst>
          </p:cNvPr>
          <p:cNvSpPr>
            <a:spLocks noGrp="1"/>
          </p:cNvSpPr>
          <p:nvPr>
            <p:ph idx="1"/>
          </p:nvPr>
        </p:nvSpPr>
        <p:spPr>
          <a:xfrm>
            <a:off x="393192" y="868859"/>
            <a:ext cx="8489551" cy="780146"/>
          </a:xfrm>
        </p:spPr>
        <p:txBody>
          <a:bodyPr>
            <a:normAutofit fontScale="62500" lnSpcReduction="20000"/>
          </a:bodyPr>
          <a:lstStyle/>
          <a:p>
            <a:pPr marL="319087" lvl="2" indent="0" algn="ctr">
              <a:buNone/>
            </a:pPr>
            <a:r>
              <a:rPr lang="en-US" dirty="0"/>
              <a:t>Using the information provided on the cover page and the first page, write a citation for the book in IEEE style</a:t>
            </a:r>
          </a:p>
          <a:p>
            <a:pPr marL="319087" lvl="2" indent="0" algn="ctr">
              <a:buNone/>
            </a:pPr>
            <a:r>
              <a:rPr lang="en-US" dirty="0"/>
              <a:t>(Hint: you might refer to </a:t>
            </a:r>
            <a:r>
              <a:rPr lang="en-US" dirty="0">
                <a:hlinkClick r:id="rId2"/>
              </a:rPr>
              <a:t>ieee-dataport.org/sites/default/files/analysis/27/IEEE Citation Guidelines.pdf</a:t>
            </a:r>
            <a:r>
              <a:rPr lang="en-US" dirty="0"/>
              <a:t>)</a:t>
            </a:r>
          </a:p>
        </p:txBody>
      </p:sp>
      <p:sp>
        <p:nvSpPr>
          <p:cNvPr id="4" name="Footer Placeholder 3">
            <a:extLst>
              <a:ext uri="{FF2B5EF4-FFF2-40B4-BE49-F238E27FC236}">
                <a16:creationId xmlns:a16="http://schemas.microsoft.com/office/drawing/2014/main" id="{99B9C739-AE59-FBC4-3795-EC7ADAE7783E}"/>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9B06F085-2ED0-232A-E979-8302BBD864D9}"/>
              </a:ext>
            </a:extLst>
          </p:cNvPr>
          <p:cNvSpPr>
            <a:spLocks noGrp="1"/>
          </p:cNvSpPr>
          <p:nvPr>
            <p:ph type="sldNum" sz="quarter" idx="12"/>
          </p:nvPr>
        </p:nvSpPr>
        <p:spPr/>
        <p:txBody>
          <a:bodyPr/>
          <a:lstStyle/>
          <a:p>
            <a:fld id="{1CF77CCB-A837-3E49-BD58-C1431ED74FC9}" type="slidenum">
              <a:rPr lang="en-US" smtClean="0"/>
              <a:pPr/>
              <a:t>12</a:t>
            </a:fld>
            <a:endParaRPr lang="en-US" dirty="0"/>
          </a:p>
        </p:txBody>
      </p:sp>
      <p:grpSp>
        <p:nvGrpSpPr>
          <p:cNvPr id="6" name="Group 5">
            <a:extLst>
              <a:ext uri="{FF2B5EF4-FFF2-40B4-BE49-F238E27FC236}">
                <a16:creationId xmlns:a16="http://schemas.microsoft.com/office/drawing/2014/main" id="{7A2A2B06-01B7-BD22-E59A-B3376F6D9046}"/>
              </a:ext>
            </a:extLst>
          </p:cNvPr>
          <p:cNvGrpSpPr/>
          <p:nvPr/>
        </p:nvGrpSpPr>
        <p:grpSpPr>
          <a:xfrm>
            <a:off x="2111851" y="1327256"/>
            <a:ext cx="4920297" cy="3216277"/>
            <a:chOff x="0" y="0"/>
            <a:chExt cx="5782724" cy="3759200"/>
          </a:xfrm>
        </p:grpSpPr>
        <p:pic>
          <p:nvPicPr>
            <p:cNvPr id="7" name="Picture 6" descr="A cover of a book&#10;&#10;AI-generated content may be incorrect.">
              <a:extLst>
                <a:ext uri="{FF2B5EF4-FFF2-40B4-BE49-F238E27FC236}">
                  <a16:creationId xmlns:a16="http://schemas.microsoft.com/office/drawing/2014/main" id="{5940B1CC-7460-D4AA-4F10-BC223E41E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39" y="0"/>
              <a:ext cx="2800985" cy="3759200"/>
            </a:xfrm>
            <a:prstGeom prst="rect">
              <a:avLst/>
            </a:prstGeom>
          </p:spPr>
        </p:pic>
        <p:pic>
          <p:nvPicPr>
            <p:cNvPr id="8" name="Picture 7" descr="A close up of a document&#10;&#10;AI-generated content may be incorrect.">
              <a:extLst>
                <a:ext uri="{FF2B5EF4-FFF2-40B4-BE49-F238E27FC236}">
                  <a16:creationId xmlns:a16="http://schemas.microsoft.com/office/drawing/2014/main" id="{9D204823-C543-EFB5-0888-4AABAEF45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32430" cy="3744595"/>
            </a:xfrm>
            <a:prstGeom prst="rect">
              <a:avLst/>
            </a:prstGeom>
          </p:spPr>
        </p:pic>
      </p:grpSp>
    </p:spTree>
    <p:extLst>
      <p:ext uri="{BB962C8B-B14F-4D97-AF65-F5344CB8AC3E}">
        <p14:creationId xmlns:p14="http://schemas.microsoft.com/office/powerpoint/2010/main" val="166618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5BAD-E057-9FA6-6CA9-F13F45D72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EC27F-2F9A-BA42-1352-9293F93BBE05}"/>
              </a:ext>
            </a:extLst>
          </p:cNvPr>
          <p:cNvSpPr>
            <a:spLocks noGrp="1"/>
          </p:cNvSpPr>
          <p:nvPr>
            <p:ph type="title"/>
          </p:nvPr>
        </p:nvSpPr>
        <p:spPr/>
        <p:txBody>
          <a:bodyPr/>
          <a:lstStyle/>
          <a:p>
            <a:r>
              <a:rPr lang="en-US" dirty="0"/>
              <a:t>Section-1: Introduction – Figures / Tables</a:t>
            </a:r>
          </a:p>
        </p:txBody>
      </p:sp>
      <p:sp>
        <p:nvSpPr>
          <p:cNvPr id="3" name="Content Placeholder 2">
            <a:extLst>
              <a:ext uri="{FF2B5EF4-FFF2-40B4-BE49-F238E27FC236}">
                <a16:creationId xmlns:a16="http://schemas.microsoft.com/office/drawing/2014/main" id="{5DF21C2C-9C3D-123B-D302-E6F8E5CDBEA8}"/>
              </a:ext>
            </a:extLst>
          </p:cNvPr>
          <p:cNvSpPr>
            <a:spLocks noGrp="1"/>
          </p:cNvSpPr>
          <p:nvPr>
            <p:ph idx="1"/>
          </p:nvPr>
        </p:nvSpPr>
        <p:spPr>
          <a:xfrm>
            <a:off x="0" y="1012372"/>
            <a:ext cx="8941526" cy="1907177"/>
          </a:xfrm>
        </p:spPr>
        <p:txBody>
          <a:bodyPr>
            <a:normAutofit fontScale="85000" lnSpcReduction="20000"/>
          </a:bodyPr>
          <a:lstStyle/>
          <a:p>
            <a:pPr lvl="2" algn="just"/>
            <a:r>
              <a:rPr lang="en-US" dirty="0"/>
              <a:t>You might need to use figures/tables to support your explanation in the introduction section. You will surly need figures in the methodology and results section.</a:t>
            </a:r>
          </a:p>
          <a:p>
            <a:pPr lvl="2" algn="just"/>
            <a:r>
              <a:rPr lang="en-US" dirty="0"/>
              <a:t>When inserting a figure, you need to choose a figure with high-quality if possible. A high-quality figure has the following aspects: (i) it should not be pixelated or blurry figure, (ii) the information displayed in the figure (e.g., text, numbers, notations, … </a:t>
            </a:r>
            <a:r>
              <a:rPr lang="en-US" dirty="0" err="1"/>
              <a:t>etc</a:t>
            </a:r>
            <a:r>
              <a:rPr lang="en-US" dirty="0"/>
              <a:t>) should be easily readable, (iii) the background of the figure should match the background of the page (e.g., white page in this case), and (iv) the figure format should be consistent.</a:t>
            </a:r>
          </a:p>
          <a:p>
            <a:pPr lvl="2" algn="just"/>
            <a:endParaRPr lang="en-US" dirty="0"/>
          </a:p>
        </p:txBody>
      </p:sp>
      <p:sp>
        <p:nvSpPr>
          <p:cNvPr id="4" name="Footer Placeholder 3">
            <a:extLst>
              <a:ext uri="{FF2B5EF4-FFF2-40B4-BE49-F238E27FC236}">
                <a16:creationId xmlns:a16="http://schemas.microsoft.com/office/drawing/2014/main" id="{13323054-0112-28EC-7A47-E5AC4E3A1DEF}"/>
              </a:ext>
            </a:extLst>
          </p:cNvPr>
          <p:cNvSpPr>
            <a:spLocks noGrp="1"/>
          </p:cNvSpPr>
          <p:nvPr>
            <p:ph type="ftr" sz="quarter" idx="3"/>
          </p:nvPr>
        </p:nvSpPr>
        <p:spPr/>
        <p:txBody>
          <a:bodyPr/>
          <a:lstStyle/>
          <a:p>
            <a:r>
              <a:rPr lang="en-US"/>
              <a:t>/ 56</a:t>
            </a:r>
            <a:endParaRPr lang="en-US" dirty="0"/>
          </a:p>
        </p:txBody>
      </p:sp>
      <p:pic>
        <p:nvPicPr>
          <p:cNvPr id="2050" name="Picture 2" descr="Circuit | Analog Devices">
            <a:extLst>
              <a:ext uri="{FF2B5EF4-FFF2-40B4-BE49-F238E27FC236}">
                <a16:creationId xmlns:a16="http://schemas.microsoft.com/office/drawing/2014/main" id="{53C0651D-CB4F-17DD-93A3-A8805C632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290" y="2785128"/>
            <a:ext cx="2923944" cy="1461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ltage Dividers - DC Circuits - Basics Electronics">
            <a:extLst>
              <a:ext uri="{FF2B5EF4-FFF2-40B4-BE49-F238E27FC236}">
                <a16:creationId xmlns:a16="http://schemas.microsoft.com/office/drawing/2014/main" id="{AA975D4B-F881-3ACB-E204-B8FE38FF0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870" y="2547345"/>
            <a:ext cx="2737757" cy="1676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pacitive Voltage Divider Circuit | PCB Design Examples">
            <a:extLst>
              <a:ext uri="{FF2B5EF4-FFF2-40B4-BE49-F238E27FC236}">
                <a16:creationId xmlns:a16="http://schemas.microsoft.com/office/drawing/2014/main" id="{82936A1A-2712-C5DF-8D2C-436592198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97" y="2809702"/>
            <a:ext cx="1694275" cy="1113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EC4DD2-7FB7-B8A3-3176-5D314CC0C125}"/>
              </a:ext>
            </a:extLst>
          </p:cNvPr>
          <p:cNvSpPr txBox="1"/>
          <p:nvPr/>
        </p:nvSpPr>
        <p:spPr>
          <a:xfrm>
            <a:off x="248297" y="3953689"/>
            <a:ext cx="1583944" cy="507831"/>
          </a:xfrm>
          <a:prstGeom prst="rect">
            <a:avLst/>
          </a:prstGeom>
          <a:noFill/>
        </p:spPr>
        <p:txBody>
          <a:bodyPr wrap="square" rtlCol="0">
            <a:spAutoFit/>
          </a:bodyPr>
          <a:lstStyle/>
          <a:p>
            <a:pPr algn="ctr"/>
            <a:r>
              <a:rPr lang="en-US" b="1" dirty="0">
                <a:solidFill>
                  <a:srgbClr val="AB2328"/>
                </a:solidFill>
              </a:rPr>
              <a:t>Bad: photos are not allowed</a:t>
            </a:r>
          </a:p>
        </p:txBody>
      </p:sp>
      <p:sp>
        <p:nvSpPr>
          <p:cNvPr id="6" name="TextBox 5">
            <a:extLst>
              <a:ext uri="{FF2B5EF4-FFF2-40B4-BE49-F238E27FC236}">
                <a16:creationId xmlns:a16="http://schemas.microsoft.com/office/drawing/2014/main" id="{E8604C95-6BE5-DC13-79E5-CF8C13F787C0}"/>
              </a:ext>
            </a:extLst>
          </p:cNvPr>
          <p:cNvSpPr txBox="1"/>
          <p:nvPr/>
        </p:nvSpPr>
        <p:spPr>
          <a:xfrm>
            <a:off x="4026837" y="4177863"/>
            <a:ext cx="1364956" cy="300082"/>
          </a:xfrm>
          <a:prstGeom prst="rect">
            <a:avLst/>
          </a:prstGeom>
          <a:noFill/>
        </p:spPr>
        <p:txBody>
          <a:bodyPr wrap="square" rtlCol="0">
            <a:spAutoFit/>
          </a:bodyPr>
          <a:lstStyle/>
          <a:p>
            <a:pPr algn="ctr"/>
            <a:r>
              <a:rPr lang="en-US" b="1" dirty="0">
                <a:solidFill>
                  <a:srgbClr val="AB2328"/>
                </a:solidFill>
              </a:rPr>
              <a:t>Bad: no labels</a:t>
            </a:r>
          </a:p>
        </p:txBody>
      </p:sp>
      <p:sp>
        <p:nvSpPr>
          <p:cNvPr id="7" name="TextBox 6">
            <a:extLst>
              <a:ext uri="{FF2B5EF4-FFF2-40B4-BE49-F238E27FC236}">
                <a16:creationId xmlns:a16="http://schemas.microsoft.com/office/drawing/2014/main" id="{EA406CF2-9EE4-1FAD-9CB0-4C94B8C4E955}"/>
              </a:ext>
            </a:extLst>
          </p:cNvPr>
          <p:cNvSpPr txBox="1"/>
          <p:nvPr/>
        </p:nvSpPr>
        <p:spPr>
          <a:xfrm>
            <a:off x="6971572" y="4074180"/>
            <a:ext cx="1030659" cy="300082"/>
          </a:xfrm>
          <a:prstGeom prst="rect">
            <a:avLst/>
          </a:prstGeom>
          <a:noFill/>
        </p:spPr>
        <p:txBody>
          <a:bodyPr wrap="square" rtlCol="0">
            <a:spAutoFit/>
          </a:bodyPr>
          <a:lstStyle/>
          <a:p>
            <a:pPr algn="ctr"/>
            <a:r>
              <a:rPr lang="en-US" b="1" dirty="0">
                <a:solidFill>
                  <a:schemeClr val="accent1"/>
                </a:solidFill>
              </a:rPr>
              <a:t>Good</a:t>
            </a:r>
          </a:p>
        </p:txBody>
      </p:sp>
      <p:sp>
        <p:nvSpPr>
          <p:cNvPr id="8" name="TextBox 7">
            <a:extLst>
              <a:ext uri="{FF2B5EF4-FFF2-40B4-BE49-F238E27FC236}">
                <a16:creationId xmlns:a16="http://schemas.microsoft.com/office/drawing/2014/main" id="{A2CCDCE2-BC3D-C11B-B86E-DFAB6FFDA986}"/>
              </a:ext>
            </a:extLst>
          </p:cNvPr>
          <p:cNvSpPr txBox="1"/>
          <p:nvPr/>
        </p:nvSpPr>
        <p:spPr>
          <a:xfrm>
            <a:off x="2040835" y="4108625"/>
            <a:ext cx="1364957" cy="300082"/>
          </a:xfrm>
          <a:prstGeom prst="rect">
            <a:avLst/>
          </a:prstGeom>
          <a:noFill/>
        </p:spPr>
        <p:txBody>
          <a:bodyPr wrap="square" rtlCol="0">
            <a:spAutoFit/>
          </a:bodyPr>
          <a:lstStyle/>
          <a:p>
            <a:pPr algn="ctr"/>
            <a:r>
              <a:rPr lang="en-US" b="1" dirty="0">
                <a:solidFill>
                  <a:srgbClr val="AB2328"/>
                </a:solidFill>
              </a:rPr>
              <a:t>Bad: pixelated</a:t>
            </a:r>
          </a:p>
        </p:txBody>
      </p:sp>
      <p:pic>
        <p:nvPicPr>
          <p:cNvPr id="1028" name="Picture 4">
            <a:extLst>
              <a:ext uri="{FF2B5EF4-FFF2-40B4-BE49-F238E27FC236}">
                <a16:creationId xmlns:a16="http://schemas.microsoft.com/office/drawing/2014/main" id="{B1F04D02-DAF1-1BFE-1C4D-6A25A8E90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161" y="2864350"/>
            <a:ext cx="991682" cy="116505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312C08A9-9B51-D830-A8B5-32CC24CBF10C}"/>
              </a:ext>
            </a:extLst>
          </p:cNvPr>
          <p:cNvSpPr>
            <a:spLocks noGrp="1"/>
          </p:cNvSpPr>
          <p:nvPr>
            <p:ph type="sldNum" sz="quarter" idx="12"/>
          </p:nvPr>
        </p:nvSpPr>
        <p:spPr/>
        <p:txBody>
          <a:bodyPr/>
          <a:lstStyle/>
          <a:p>
            <a:fld id="{1CF77CCB-A837-3E49-BD58-C1431ED74FC9}" type="slidenum">
              <a:rPr lang="en-US" smtClean="0"/>
              <a:pPr/>
              <a:t>13</a:t>
            </a:fld>
            <a:endParaRPr lang="en-US" dirty="0"/>
          </a:p>
        </p:txBody>
      </p:sp>
    </p:spTree>
    <p:extLst>
      <p:ext uri="{BB962C8B-B14F-4D97-AF65-F5344CB8AC3E}">
        <p14:creationId xmlns:p14="http://schemas.microsoft.com/office/powerpoint/2010/main" val="19984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9FC6-34E6-EBCE-61D7-B959AF8AC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454C1-C1CF-2940-3EA1-5F035BB33029}"/>
              </a:ext>
            </a:extLst>
          </p:cNvPr>
          <p:cNvSpPr>
            <a:spLocks noGrp="1"/>
          </p:cNvSpPr>
          <p:nvPr>
            <p:ph type="title"/>
          </p:nvPr>
        </p:nvSpPr>
        <p:spPr/>
        <p:txBody>
          <a:bodyPr/>
          <a:lstStyle/>
          <a:p>
            <a:r>
              <a:rPr lang="en-US" dirty="0"/>
              <a:t>Section-1: Introduction – Figures / Tables</a:t>
            </a:r>
          </a:p>
        </p:txBody>
      </p:sp>
      <p:sp>
        <p:nvSpPr>
          <p:cNvPr id="3" name="Content Placeholder 2">
            <a:extLst>
              <a:ext uri="{FF2B5EF4-FFF2-40B4-BE49-F238E27FC236}">
                <a16:creationId xmlns:a16="http://schemas.microsoft.com/office/drawing/2014/main" id="{19AC6A29-B84D-2070-1D73-C3CD34161050}"/>
              </a:ext>
            </a:extLst>
          </p:cNvPr>
          <p:cNvSpPr>
            <a:spLocks noGrp="1"/>
          </p:cNvSpPr>
          <p:nvPr>
            <p:ph idx="1"/>
          </p:nvPr>
        </p:nvSpPr>
        <p:spPr>
          <a:xfrm>
            <a:off x="0" y="1012372"/>
            <a:ext cx="8941526" cy="1907177"/>
          </a:xfrm>
        </p:spPr>
        <p:txBody>
          <a:bodyPr>
            <a:normAutofit/>
          </a:bodyPr>
          <a:lstStyle/>
          <a:p>
            <a:pPr lvl="2" algn="just"/>
            <a:r>
              <a:rPr lang="en-US" dirty="0"/>
              <a:t>It is very common that you might need to draw your custom circuit diagram. For this purpose, we recommend using the open-source and online circuit drawer tool “Circuit Diagram” that can be accessed via this link:</a:t>
            </a:r>
          </a:p>
          <a:p>
            <a:pPr marL="319087" lvl="2" indent="0" algn="ctr">
              <a:buNone/>
            </a:pPr>
            <a:r>
              <a:rPr lang="en-US" dirty="0">
                <a:hlinkClick r:id="rId2"/>
              </a:rPr>
              <a:t>https://www.circuit-diagram.org/editor/</a:t>
            </a:r>
            <a:endParaRPr lang="en-US" dirty="0"/>
          </a:p>
          <a:p>
            <a:pPr marL="319087" lvl="2" indent="0" algn="ctr">
              <a:buNone/>
            </a:pPr>
            <a:endParaRPr lang="en-US" dirty="0"/>
          </a:p>
          <a:p>
            <a:pPr lvl="2" algn="just"/>
            <a:endParaRPr lang="en-US" dirty="0"/>
          </a:p>
        </p:txBody>
      </p:sp>
      <p:sp>
        <p:nvSpPr>
          <p:cNvPr id="4" name="Footer Placeholder 3">
            <a:extLst>
              <a:ext uri="{FF2B5EF4-FFF2-40B4-BE49-F238E27FC236}">
                <a16:creationId xmlns:a16="http://schemas.microsoft.com/office/drawing/2014/main" id="{D8D3079C-C1D5-B0BA-6F04-0DEA8ADD390E}"/>
              </a:ext>
            </a:extLst>
          </p:cNvPr>
          <p:cNvSpPr>
            <a:spLocks noGrp="1"/>
          </p:cNvSpPr>
          <p:nvPr>
            <p:ph type="ftr" sz="quarter" idx="3"/>
          </p:nvPr>
        </p:nvSpPr>
        <p:spPr/>
        <p:txBody>
          <a:bodyPr/>
          <a:lstStyle/>
          <a:p>
            <a:r>
              <a:rPr lang="en-US"/>
              <a:t>/ 56</a:t>
            </a:r>
            <a:endParaRPr lang="en-US" dirty="0"/>
          </a:p>
        </p:txBody>
      </p:sp>
      <p:sp>
        <p:nvSpPr>
          <p:cNvPr id="9" name="Slide Number Placeholder 8">
            <a:extLst>
              <a:ext uri="{FF2B5EF4-FFF2-40B4-BE49-F238E27FC236}">
                <a16:creationId xmlns:a16="http://schemas.microsoft.com/office/drawing/2014/main" id="{5626686F-B1BD-DDFB-6007-2F5B93EC8C64}"/>
              </a:ext>
            </a:extLst>
          </p:cNvPr>
          <p:cNvSpPr>
            <a:spLocks noGrp="1"/>
          </p:cNvSpPr>
          <p:nvPr>
            <p:ph type="sldNum" sz="quarter" idx="12"/>
          </p:nvPr>
        </p:nvSpPr>
        <p:spPr/>
        <p:txBody>
          <a:bodyPr/>
          <a:lstStyle/>
          <a:p>
            <a:fld id="{1CF77CCB-A837-3E49-BD58-C1431ED74FC9}" type="slidenum">
              <a:rPr lang="en-US" smtClean="0"/>
              <a:pPr/>
              <a:t>14</a:t>
            </a:fld>
            <a:endParaRPr lang="en-US" dirty="0"/>
          </a:p>
        </p:txBody>
      </p:sp>
    </p:spTree>
    <p:extLst>
      <p:ext uri="{BB962C8B-B14F-4D97-AF65-F5344CB8AC3E}">
        <p14:creationId xmlns:p14="http://schemas.microsoft.com/office/powerpoint/2010/main" val="163958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FBEB-A940-C61C-F419-4DD0DB2BF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4B15A-53D5-17E4-913D-270E1EC9AF33}"/>
              </a:ext>
            </a:extLst>
          </p:cNvPr>
          <p:cNvSpPr>
            <a:spLocks noGrp="1"/>
          </p:cNvSpPr>
          <p:nvPr>
            <p:ph type="title"/>
          </p:nvPr>
        </p:nvSpPr>
        <p:spPr/>
        <p:txBody>
          <a:bodyPr/>
          <a:lstStyle/>
          <a:p>
            <a:r>
              <a:rPr lang="en-US" dirty="0"/>
              <a:t>Section-1: Introduction – Figures / Tables</a:t>
            </a:r>
          </a:p>
        </p:txBody>
      </p:sp>
      <p:sp>
        <p:nvSpPr>
          <p:cNvPr id="3" name="Content Placeholder 2">
            <a:extLst>
              <a:ext uri="{FF2B5EF4-FFF2-40B4-BE49-F238E27FC236}">
                <a16:creationId xmlns:a16="http://schemas.microsoft.com/office/drawing/2014/main" id="{BB2CEA49-97BC-8431-567C-E416178345AD}"/>
              </a:ext>
            </a:extLst>
          </p:cNvPr>
          <p:cNvSpPr>
            <a:spLocks noGrp="1"/>
          </p:cNvSpPr>
          <p:nvPr>
            <p:ph idx="1"/>
          </p:nvPr>
        </p:nvSpPr>
        <p:spPr>
          <a:xfrm>
            <a:off x="0" y="1012373"/>
            <a:ext cx="8941526" cy="1051558"/>
          </a:xfrm>
        </p:spPr>
        <p:txBody>
          <a:bodyPr>
            <a:normAutofit fontScale="92500" lnSpcReduction="20000"/>
          </a:bodyPr>
          <a:lstStyle/>
          <a:p>
            <a:pPr lvl="2" algn="just"/>
            <a:r>
              <a:rPr lang="en-US" dirty="0"/>
              <a:t>The figure should be placed (positioned in the page) appropriately, it is recommended to place your figures on the top of your page. The top space of your page has the space to hold two to three small square figures or one wide rectangular figure.</a:t>
            </a:r>
          </a:p>
          <a:p>
            <a:pPr lvl="2" algn="just"/>
            <a:endParaRPr lang="en-US" dirty="0"/>
          </a:p>
        </p:txBody>
      </p:sp>
      <p:sp>
        <p:nvSpPr>
          <p:cNvPr id="4" name="Footer Placeholder 3">
            <a:extLst>
              <a:ext uri="{FF2B5EF4-FFF2-40B4-BE49-F238E27FC236}">
                <a16:creationId xmlns:a16="http://schemas.microsoft.com/office/drawing/2014/main" id="{4FA5CF31-3693-2FD7-7CCB-C3F8D8CFEC48}"/>
              </a:ext>
            </a:extLst>
          </p:cNvPr>
          <p:cNvSpPr>
            <a:spLocks noGrp="1"/>
          </p:cNvSpPr>
          <p:nvPr>
            <p:ph type="ftr" sz="quarter" idx="3"/>
          </p:nvPr>
        </p:nvSpPr>
        <p:spPr/>
        <p:txBody>
          <a:bodyPr/>
          <a:lstStyle/>
          <a:p>
            <a:r>
              <a:rPr lang="en-US"/>
              <a:t>/ 56</a:t>
            </a:r>
            <a:endParaRPr lang="en-US" dirty="0"/>
          </a:p>
        </p:txBody>
      </p:sp>
      <p:pic>
        <p:nvPicPr>
          <p:cNvPr id="14338" name="Picture 2" descr="floats - Figure in new page ending up in middle - TeX - LaTeX Stack Exchange">
            <a:extLst>
              <a:ext uri="{FF2B5EF4-FFF2-40B4-BE49-F238E27FC236}">
                <a16:creationId xmlns:a16="http://schemas.microsoft.com/office/drawing/2014/main" id="{790E61D4-B373-5367-AB1B-8326DAC19B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6" t="2921" r="17260" b="6286"/>
          <a:stretch/>
        </p:blipFill>
        <p:spPr bwMode="auto">
          <a:xfrm>
            <a:off x="755686" y="2133593"/>
            <a:ext cx="1465933" cy="18919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42" name="Picture 6" descr="floats - How to place a figure exactly where I would like to? - TeX - LaTeX  Stack Exchange">
            <a:extLst>
              <a:ext uri="{FF2B5EF4-FFF2-40B4-BE49-F238E27FC236}">
                <a16:creationId xmlns:a16="http://schemas.microsoft.com/office/drawing/2014/main" id="{17D01B81-D1C2-694D-AD3E-5D4FB4B88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824" y="2133593"/>
            <a:ext cx="2832432" cy="18919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44" name="Picture 8" descr="floats - Placement of figure in two columns text - TeX - LaTeX Stack  Exchange">
            <a:extLst>
              <a:ext uri="{FF2B5EF4-FFF2-40B4-BE49-F238E27FC236}">
                <a16:creationId xmlns:a16="http://schemas.microsoft.com/office/drawing/2014/main" id="{C4FF8704-D352-6A55-1095-2BFB830AE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461" y="2133593"/>
            <a:ext cx="2388273" cy="189195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C5290E-1FE8-4421-6473-8ACF33EDD152}"/>
              </a:ext>
            </a:extLst>
          </p:cNvPr>
          <p:cNvSpPr txBox="1"/>
          <p:nvPr/>
        </p:nvSpPr>
        <p:spPr>
          <a:xfrm>
            <a:off x="572806" y="4147639"/>
            <a:ext cx="1652451" cy="300082"/>
          </a:xfrm>
          <a:prstGeom prst="rect">
            <a:avLst/>
          </a:prstGeom>
          <a:noFill/>
        </p:spPr>
        <p:txBody>
          <a:bodyPr wrap="square" rtlCol="0">
            <a:spAutoFit/>
          </a:bodyPr>
          <a:lstStyle/>
          <a:p>
            <a:pPr algn="ctr"/>
            <a:r>
              <a:rPr lang="en-US" b="1" dirty="0">
                <a:solidFill>
                  <a:srgbClr val="AB2328"/>
                </a:solidFill>
              </a:rPr>
              <a:t>Bad</a:t>
            </a:r>
            <a:r>
              <a:rPr lang="en-US" dirty="0"/>
              <a:t> </a:t>
            </a:r>
          </a:p>
        </p:txBody>
      </p:sp>
      <p:sp>
        <p:nvSpPr>
          <p:cNvPr id="9" name="TextBox 8">
            <a:extLst>
              <a:ext uri="{FF2B5EF4-FFF2-40B4-BE49-F238E27FC236}">
                <a16:creationId xmlns:a16="http://schemas.microsoft.com/office/drawing/2014/main" id="{0AF5E11D-AFCB-7760-B352-080DDECD5403}"/>
              </a:ext>
            </a:extLst>
          </p:cNvPr>
          <p:cNvSpPr txBox="1"/>
          <p:nvPr/>
        </p:nvSpPr>
        <p:spPr>
          <a:xfrm>
            <a:off x="3390029" y="4149998"/>
            <a:ext cx="1652451" cy="300082"/>
          </a:xfrm>
          <a:prstGeom prst="rect">
            <a:avLst/>
          </a:prstGeom>
          <a:noFill/>
        </p:spPr>
        <p:txBody>
          <a:bodyPr wrap="square" rtlCol="0">
            <a:spAutoFit/>
          </a:bodyPr>
          <a:lstStyle/>
          <a:p>
            <a:pPr algn="ctr"/>
            <a:r>
              <a:rPr lang="en-US" b="1" dirty="0">
                <a:solidFill>
                  <a:schemeClr val="accent4"/>
                </a:solidFill>
              </a:rPr>
              <a:t>Good</a:t>
            </a:r>
            <a:r>
              <a:rPr lang="en-US" dirty="0"/>
              <a:t> </a:t>
            </a:r>
          </a:p>
        </p:txBody>
      </p:sp>
      <p:sp>
        <p:nvSpPr>
          <p:cNvPr id="10" name="TextBox 9">
            <a:extLst>
              <a:ext uri="{FF2B5EF4-FFF2-40B4-BE49-F238E27FC236}">
                <a16:creationId xmlns:a16="http://schemas.microsoft.com/office/drawing/2014/main" id="{37CBEE2F-0C40-6A26-134A-E5B2F80707FB}"/>
              </a:ext>
            </a:extLst>
          </p:cNvPr>
          <p:cNvSpPr txBox="1"/>
          <p:nvPr/>
        </p:nvSpPr>
        <p:spPr>
          <a:xfrm>
            <a:off x="6702371" y="4095209"/>
            <a:ext cx="1652451" cy="300082"/>
          </a:xfrm>
          <a:prstGeom prst="rect">
            <a:avLst/>
          </a:prstGeom>
          <a:noFill/>
        </p:spPr>
        <p:txBody>
          <a:bodyPr wrap="square" rtlCol="0">
            <a:spAutoFit/>
          </a:bodyPr>
          <a:lstStyle/>
          <a:p>
            <a:pPr algn="ctr"/>
            <a:r>
              <a:rPr lang="en-US" b="1" dirty="0">
                <a:solidFill>
                  <a:schemeClr val="accent1"/>
                </a:solidFill>
              </a:rPr>
              <a:t>Better</a:t>
            </a:r>
            <a:r>
              <a:rPr lang="en-US" dirty="0"/>
              <a:t> </a:t>
            </a:r>
          </a:p>
        </p:txBody>
      </p:sp>
      <p:sp>
        <p:nvSpPr>
          <p:cNvPr id="5" name="Slide Number Placeholder 4">
            <a:extLst>
              <a:ext uri="{FF2B5EF4-FFF2-40B4-BE49-F238E27FC236}">
                <a16:creationId xmlns:a16="http://schemas.microsoft.com/office/drawing/2014/main" id="{7DF8B1D8-0BBC-6DE2-52AF-E6D4E63690EF}"/>
              </a:ext>
            </a:extLst>
          </p:cNvPr>
          <p:cNvSpPr>
            <a:spLocks noGrp="1"/>
          </p:cNvSpPr>
          <p:nvPr>
            <p:ph type="sldNum" sz="quarter" idx="12"/>
          </p:nvPr>
        </p:nvSpPr>
        <p:spPr/>
        <p:txBody>
          <a:bodyPr/>
          <a:lstStyle/>
          <a:p>
            <a:fld id="{1CF77CCB-A837-3E49-BD58-C1431ED74FC9}" type="slidenum">
              <a:rPr lang="en-US" smtClean="0"/>
              <a:pPr/>
              <a:t>15</a:t>
            </a:fld>
            <a:endParaRPr lang="en-US" dirty="0"/>
          </a:p>
        </p:txBody>
      </p:sp>
    </p:spTree>
    <p:extLst>
      <p:ext uri="{BB962C8B-B14F-4D97-AF65-F5344CB8AC3E}">
        <p14:creationId xmlns:p14="http://schemas.microsoft.com/office/powerpoint/2010/main" val="19774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10" presetClass="entr" presetSubtype="0"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fade">
                                      <p:cBhvr>
                                        <p:cTn id="10" dur="500"/>
                                        <p:tgtEl>
                                          <p:spTgt spid="1434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fade">
                                      <p:cBhvr>
                                        <p:cTn id="13" dur="500"/>
                                        <p:tgtEl>
                                          <p:spTgt spid="143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4A78-F898-0FDF-CBF1-5CAA3436C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1643A-3C63-829A-4FA5-9E876E4E6792}"/>
              </a:ext>
            </a:extLst>
          </p:cNvPr>
          <p:cNvSpPr>
            <a:spLocks noGrp="1"/>
          </p:cNvSpPr>
          <p:nvPr>
            <p:ph type="title"/>
          </p:nvPr>
        </p:nvSpPr>
        <p:spPr/>
        <p:txBody>
          <a:bodyPr/>
          <a:lstStyle/>
          <a:p>
            <a:r>
              <a:rPr lang="en-US" dirty="0"/>
              <a:t>Section-1: Introduction – Figures / Tables</a:t>
            </a:r>
          </a:p>
        </p:txBody>
      </p:sp>
      <p:sp>
        <p:nvSpPr>
          <p:cNvPr id="3" name="Content Placeholder 2">
            <a:extLst>
              <a:ext uri="{FF2B5EF4-FFF2-40B4-BE49-F238E27FC236}">
                <a16:creationId xmlns:a16="http://schemas.microsoft.com/office/drawing/2014/main" id="{DBBD89BC-EC5B-41AD-6684-E1F928473774}"/>
              </a:ext>
            </a:extLst>
          </p:cNvPr>
          <p:cNvSpPr>
            <a:spLocks noGrp="1"/>
          </p:cNvSpPr>
          <p:nvPr>
            <p:ph idx="1"/>
          </p:nvPr>
        </p:nvSpPr>
        <p:spPr>
          <a:xfrm>
            <a:off x="0" y="1012372"/>
            <a:ext cx="8941526" cy="1436913"/>
          </a:xfrm>
        </p:spPr>
        <p:txBody>
          <a:bodyPr>
            <a:normAutofit fontScale="92500" lnSpcReduction="20000"/>
          </a:bodyPr>
          <a:lstStyle/>
          <a:p>
            <a:pPr lvl="2" algn="just"/>
            <a:r>
              <a:rPr lang="en-US" dirty="0"/>
              <a:t>When placing a figure you must do the following: (i) the figure must always have an identifier and caption. (ii) you must cite your figure in-text.</a:t>
            </a:r>
          </a:p>
          <a:p>
            <a:pPr lvl="2" algn="just"/>
            <a:r>
              <a:rPr lang="en-US" dirty="0"/>
              <a:t>For figures, identifier and caption should be under the figure. For tables, identifier and caption should be above the table.</a:t>
            </a:r>
          </a:p>
          <a:p>
            <a:pPr lvl="2" algn="just"/>
            <a:r>
              <a:rPr lang="en-US" dirty="0"/>
              <a:t>Example of a figure with appropriate figure, identifier, and captions:</a:t>
            </a:r>
          </a:p>
          <a:p>
            <a:pPr lvl="2" algn="just"/>
            <a:endParaRPr lang="en-US" dirty="0"/>
          </a:p>
          <a:p>
            <a:pPr marL="319087" lvl="2" indent="0" algn="just">
              <a:buNone/>
            </a:pPr>
            <a:endParaRPr lang="en-US" dirty="0"/>
          </a:p>
        </p:txBody>
      </p:sp>
      <p:sp>
        <p:nvSpPr>
          <p:cNvPr id="4" name="Footer Placeholder 3">
            <a:extLst>
              <a:ext uri="{FF2B5EF4-FFF2-40B4-BE49-F238E27FC236}">
                <a16:creationId xmlns:a16="http://schemas.microsoft.com/office/drawing/2014/main" id="{D2FBBB51-6569-BCF3-8F0F-39566AB4A7E6}"/>
              </a:ext>
            </a:extLst>
          </p:cNvPr>
          <p:cNvSpPr>
            <a:spLocks noGrp="1"/>
          </p:cNvSpPr>
          <p:nvPr>
            <p:ph type="ftr" sz="quarter" idx="3"/>
          </p:nvPr>
        </p:nvSpPr>
        <p:spPr/>
        <p:txBody>
          <a:bodyPr/>
          <a:lstStyle/>
          <a:p>
            <a:r>
              <a:rPr lang="en-US"/>
              <a:t>/ 56</a:t>
            </a:r>
            <a:endParaRPr lang="en-US" dirty="0"/>
          </a:p>
        </p:txBody>
      </p:sp>
      <p:pic>
        <p:nvPicPr>
          <p:cNvPr id="5" name="Picture 4" descr="Voltage Dividers - DC Circuits - Basics Electronics">
            <a:extLst>
              <a:ext uri="{FF2B5EF4-FFF2-40B4-BE49-F238E27FC236}">
                <a16:creationId xmlns:a16="http://schemas.microsoft.com/office/drawing/2014/main" id="{927C32E9-7BCA-19CB-CBE4-C7AA6B0E8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465" y="2830654"/>
            <a:ext cx="2737757" cy="1676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51D1B6-BBB5-2FC9-5BAE-EB02BE04A8A1}"/>
              </a:ext>
            </a:extLst>
          </p:cNvPr>
          <p:cNvSpPr txBox="1"/>
          <p:nvPr/>
        </p:nvSpPr>
        <p:spPr>
          <a:xfrm>
            <a:off x="2873828" y="4315941"/>
            <a:ext cx="3193868" cy="300082"/>
          </a:xfrm>
          <a:prstGeom prst="rect">
            <a:avLst/>
          </a:prstGeom>
          <a:noFill/>
        </p:spPr>
        <p:txBody>
          <a:bodyPr wrap="square" rtlCol="0">
            <a:spAutoFit/>
          </a:bodyPr>
          <a:lstStyle/>
          <a:p>
            <a:pPr algn="ctr"/>
            <a:r>
              <a:rPr lang="en-US" dirty="0"/>
              <a:t>Figure-1: voltage divider circuit.</a:t>
            </a:r>
          </a:p>
        </p:txBody>
      </p:sp>
      <p:sp>
        <p:nvSpPr>
          <p:cNvPr id="7" name="TextBox 6">
            <a:extLst>
              <a:ext uri="{FF2B5EF4-FFF2-40B4-BE49-F238E27FC236}">
                <a16:creationId xmlns:a16="http://schemas.microsoft.com/office/drawing/2014/main" id="{F68A0E06-AC44-F2F4-5A6C-D80F9BB1EABA}"/>
              </a:ext>
            </a:extLst>
          </p:cNvPr>
          <p:cNvSpPr txBox="1"/>
          <p:nvPr/>
        </p:nvSpPr>
        <p:spPr>
          <a:xfrm>
            <a:off x="465800" y="2561045"/>
            <a:ext cx="8403880" cy="338554"/>
          </a:xfrm>
          <a:prstGeom prst="rect">
            <a:avLst/>
          </a:prstGeom>
          <a:noFill/>
        </p:spPr>
        <p:txBody>
          <a:bodyPr wrap="square" rtlCol="0">
            <a:spAutoFit/>
          </a:bodyPr>
          <a:lstStyle/>
          <a:p>
            <a:r>
              <a:rPr lang="en-US" sz="1600" dirty="0"/>
              <a:t>Figure-1 below illustrate the voltage divider circuit we intend to build in this experiment</a:t>
            </a:r>
          </a:p>
        </p:txBody>
      </p:sp>
      <p:sp>
        <p:nvSpPr>
          <p:cNvPr id="11" name="Rectangle 10">
            <a:extLst>
              <a:ext uri="{FF2B5EF4-FFF2-40B4-BE49-F238E27FC236}">
                <a16:creationId xmlns:a16="http://schemas.microsoft.com/office/drawing/2014/main" id="{E609FEF8-1566-5733-7CAD-1489C9436DC2}"/>
              </a:ext>
            </a:extLst>
          </p:cNvPr>
          <p:cNvSpPr/>
          <p:nvPr/>
        </p:nvSpPr>
        <p:spPr>
          <a:xfrm>
            <a:off x="393192" y="2514600"/>
            <a:ext cx="8548334" cy="2101423"/>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0CB614D-0AFF-6694-F326-208A9A9D4AF4}"/>
              </a:ext>
            </a:extLst>
          </p:cNvPr>
          <p:cNvCxnSpPr/>
          <p:nvPr/>
        </p:nvCxnSpPr>
        <p:spPr>
          <a:xfrm>
            <a:off x="2795451" y="4131128"/>
            <a:ext cx="365760" cy="184813"/>
          </a:xfrm>
          <a:prstGeom prst="straightConnector1">
            <a:avLst/>
          </a:prstGeom>
          <a:ln w="38100">
            <a:solidFill>
              <a:srgbClr val="AB2328"/>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F60575-0059-AA99-FF7C-7B800B3E7100}"/>
              </a:ext>
            </a:extLst>
          </p:cNvPr>
          <p:cNvSpPr txBox="1"/>
          <p:nvPr/>
        </p:nvSpPr>
        <p:spPr>
          <a:xfrm>
            <a:off x="1891339" y="3755859"/>
            <a:ext cx="1041272" cy="338554"/>
          </a:xfrm>
          <a:prstGeom prst="rect">
            <a:avLst/>
          </a:prstGeom>
          <a:noFill/>
        </p:spPr>
        <p:txBody>
          <a:bodyPr wrap="square" rtlCol="0">
            <a:spAutoFit/>
          </a:bodyPr>
          <a:lstStyle/>
          <a:p>
            <a:r>
              <a:rPr lang="en-US" sz="1600" dirty="0">
                <a:solidFill>
                  <a:srgbClr val="AB2328"/>
                </a:solidFill>
              </a:rPr>
              <a:t>Identifier </a:t>
            </a:r>
          </a:p>
        </p:txBody>
      </p:sp>
      <p:sp>
        <p:nvSpPr>
          <p:cNvPr id="15" name="Rectangle 14">
            <a:extLst>
              <a:ext uri="{FF2B5EF4-FFF2-40B4-BE49-F238E27FC236}">
                <a16:creationId xmlns:a16="http://schemas.microsoft.com/office/drawing/2014/main" id="{729C2F50-A7DB-C2D3-CF4F-3602C7967EBC}"/>
              </a:ext>
            </a:extLst>
          </p:cNvPr>
          <p:cNvSpPr/>
          <p:nvPr/>
        </p:nvSpPr>
        <p:spPr>
          <a:xfrm>
            <a:off x="3219994" y="4315941"/>
            <a:ext cx="672737" cy="256904"/>
          </a:xfrm>
          <a:prstGeom prst="rect">
            <a:avLst/>
          </a:pr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DFFD738-968E-3C78-9D54-74D309BB5DF5}"/>
              </a:ext>
            </a:extLst>
          </p:cNvPr>
          <p:cNvSpPr txBox="1"/>
          <p:nvPr/>
        </p:nvSpPr>
        <p:spPr>
          <a:xfrm>
            <a:off x="5733697" y="4204413"/>
            <a:ext cx="1041272" cy="338554"/>
          </a:xfrm>
          <a:prstGeom prst="rect">
            <a:avLst/>
          </a:prstGeom>
          <a:noFill/>
        </p:spPr>
        <p:txBody>
          <a:bodyPr wrap="square" rtlCol="0">
            <a:spAutoFit/>
          </a:bodyPr>
          <a:lstStyle/>
          <a:p>
            <a:r>
              <a:rPr lang="en-US" sz="1600" dirty="0">
                <a:solidFill>
                  <a:srgbClr val="DAAA00"/>
                </a:solidFill>
              </a:rPr>
              <a:t>Caption</a:t>
            </a:r>
            <a:r>
              <a:rPr lang="en-US" sz="1600" dirty="0">
                <a:solidFill>
                  <a:srgbClr val="AB2328"/>
                </a:solidFill>
              </a:rPr>
              <a:t> </a:t>
            </a:r>
          </a:p>
        </p:txBody>
      </p:sp>
      <p:cxnSp>
        <p:nvCxnSpPr>
          <p:cNvPr id="18" name="Straight Connector 17">
            <a:extLst>
              <a:ext uri="{FF2B5EF4-FFF2-40B4-BE49-F238E27FC236}">
                <a16:creationId xmlns:a16="http://schemas.microsoft.com/office/drawing/2014/main" id="{5CF19857-64FC-D193-121E-A534156E01AD}"/>
              </a:ext>
            </a:extLst>
          </p:cNvPr>
          <p:cNvCxnSpPr/>
          <p:nvPr/>
        </p:nvCxnSpPr>
        <p:spPr>
          <a:xfrm>
            <a:off x="3964034" y="4566314"/>
            <a:ext cx="1711779" cy="0"/>
          </a:xfrm>
          <a:prstGeom prst="line">
            <a:avLst/>
          </a:prstGeom>
          <a:ln w="38100">
            <a:solidFill>
              <a:srgbClr val="DAAA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529F91D-0E21-1931-2DB4-142D68C9B828}"/>
              </a:ext>
            </a:extLst>
          </p:cNvPr>
          <p:cNvSpPr txBox="1"/>
          <p:nvPr/>
        </p:nvSpPr>
        <p:spPr>
          <a:xfrm>
            <a:off x="569419" y="3023827"/>
            <a:ext cx="1659226" cy="338554"/>
          </a:xfrm>
          <a:prstGeom prst="rect">
            <a:avLst/>
          </a:prstGeom>
          <a:noFill/>
        </p:spPr>
        <p:txBody>
          <a:bodyPr wrap="square" rtlCol="0">
            <a:spAutoFit/>
          </a:bodyPr>
          <a:lstStyle/>
          <a:p>
            <a:r>
              <a:rPr lang="en-US" sz="1600" dirty="0">
                <a:solidFill>
                  <a:schemeClr val="accent5"/>
                </a:solidFill>
              </a:rPr>
              <a:t>In-text citation </a:t>
            </a:r>
          </a:p>
        </p:txBody>
      </p:sp>
      <p:cxnSp>
        <p:nvCxnSpPr>
          <p:cNvPr id="21" name="Straight Connector 20">
            <a:extLst>
              <a:ext uri="{FF2B5EF4-FFF2-40B4-BE49-F238E27FC236}">
                <a16:creationId xmlns:a16="http://schemas.microsoft.com/office/drawing/2014/main" id="{9B30959C-98ED-44BF-BB6E-4373377B9F75}"/>
              </a:ext>
            </a:extLst>
          </p:cNvPr>
          <p:cNvCxnSpPr/>
          <p:nvPr/>
        </p:nvCxnSpPr>
        <p:spPr>
          <a:xfrm>
            <a:off x="569419" y="2830654"/>
            <a:ext cx="795409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7218D6B-18E8-3C75-197A-4863526D9331}"/>
              </a:ext>
            </a:extLst>
          </p:cNvPr>
          <p:cNvSpPr>
            <a:spLocks noGrp="1"/>
          </p:cNvSpPr>
          <p:nvPr>
            <p:ph type="sldNum" sz="quarter" idx="12"/>
          </p:nvPr>
        </p:nvSpPr>
        <p:spPr/>
        <p:txBody>
          <a:bodyPr/>
          <a:lstStyle/>
          <a:p>
            <a:fld id="{1CF77CCB-A837-3E49-BD58-C1431ED74FC9}" type="slidenum">
              <a:rPr lang="en-US" smtClean="0"/>
              <a:pPr/>
              <a:t>16</a:t>
            </a:fld>
            <a:endParaRPr lang="en-US" dirty="0"/>
          </a:p>
        </p:txBody>
      </p:sp>
    </p:spTree>
    <p:extLst>
      <p:ext uri="{BB962C8B-B14F-4D97-AF65-F5344CB8AC3E}">
        <p14:creationId xmlns:p14="http://schemas.microsoft.com/office/powerpoint/2010/main" val="184514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36D7-D67B-9413-110B-26222CEB5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C802D-C849-6360-8D56-86F054C850BA}"/>
              </a:ext>
            </a:extLst>
          </p:cNvPr>
          <p:cNvSpPr>
            <a:spLocks noGrp="1"/>
          </p:cNvSpPr>
          <p:nvPr>
            <p:ph type="title"/>
          </p:nvPr>
        </p:nvSpPr>
        <p:spPr>
          <a:xfrm>
            <a:off x="393192" y="105720"/>
            <a:ext cx="8357616" cy="399137"/>
          </a:xfrm>
        </p:spPr>
        <p:txBody>
          <a:bodyPr/>
          <a:lstStyle/>
          <a:p>
            <a:r>
              <a:rPr lang="en-US" dirty="0"/>
              <a:t>Exercise-3 </a:t>
            </a:r>
          </a:p>
        </p:txBody>
      </p:sp>
      <p:sp>
        <p:nvSpPr>
          <p:cNvPr id="4" name="Footer Placeholder 3">
            <a:extLst>
              <a:ext uri="{FF2B5EF4-FFF2-40B4-BE49-F238E27FC236}">
                <a16:creationId xmlns:a16="http://schemas.microsoft.com/office/drawing/2014/main" id="{1CFF7101-42B4-6BC8-52A5-FE29514EF1A7}"/>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FD113549-CF3B-EE66-CB7B-C6722CE7C3FA}"/>
              </a:ext>
            </a:extLst>
          </p:cNvPr>
          <p:cNvSpPr>
            <a:spLocks noGrp="1"/>
          </p:cNvSpPr>
          <p:nvPr>
            <p:ph type="sldNum" sz="quarter" idx="12"/>
          </p:nvPr>
        </p:nvSpPr>
        <p:spPr/>
        <p:txBody>
          <a:bodyPr/>
          <a:lstStyle/>
          <a:p>
            <a:fld id="{1CF77CCB-A837-3E49-BD58-C1431ED74FC9}" type="slidenum">
              <a:rPr lang="en-US" smtClean="0"/>
              <a:pPr/>
              <a:t>17</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BDF5C2-C319-74A4-318B-4F420F433D7D}"/>
                  </a:ext>
                </a:extLst>
              </p:cNvPr>
              <p:cNvSpPr txBox="1"/>
              <p:nvPr/>
            </p:nvSpPr>
            <p:spPr>
              <a:xfrm>
                <a:off x="308610" y="523591"/>
                <a:ext cx="8376840" cy="1030860"/>
              </a:xfrm>
              <a:prstGeom prst="rect">
                <a:avLst/>
              </a:prstGeom>
              <a:noFill/>
            </p:spPr>
            <p:txBody>
              <a:bodyPr wrap="square">
                <a:spAutoFit/>
              </a:bodyPr>
              <a:lstStyle/>
              <a:p>
                <a:pPr marL="0" marR="0" algn="just">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Given a basic voltage divider circuit with two resistors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connected in series across a voltage source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𝑖𝑛</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the output voltage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𝑜𝑢𝑡</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taken across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write the expression for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𝑜𝑢𝑡</m:t>
                        </m:r>
                      </m:sub>
                    </m:sSub>
                  </m:oMath>
                </a14:m>
                <a:r>
                  <a:rPr lang="en-US" sz="1800" kern="100" dirty="0">
                    <a:effectLst/>
                    <a:latin typeface="Aptos" panose="020B0004020202020204" pitchFamily="34" charset="0"/>
                    <a:ea typeface="Aptos" panose="020B0004020202020204" pitchFamily="34" charset="0"/>
                    <a:cs typeface="Times New Roman" panose="02020603050405020304" pitchFamily="18" charset="0"/>
                  </a:rPr>
                  <a:t> using proper mathematical notation.</a:t>
                </a:r>
              </a:p>
            </p:txBody>
          </p:sp>
        </mc:Choice>
        <mc:Fallback xmlns="">
          <p:sp>
            <p:nvSpPr>
              <p:cNvPr id="11" name="TextBox 10">
                <a:extLst>
                  <a:ext uri="{FF2B5EF4-FFF2-40B4-BE49-F238E27FC236}">
                    <a16:creationId xmlns:a16="http://schemas.microsoft.com/office/drawing/2014/main" id="{8EBDF5C2-C319-74A4-318B-4F420F433D7D}"/>
                  </a:ext>
                </a:extLst>
              </p:cNvPr>
              <p:cNvSpPr txBox="1">
                <a:spLocks noRot="1" noChangeAspect="1" noMove="1" noResize="1" noEditPoints="1" noAdjustHandles="1" noChangeArrowheads="1" noChangeShapeType="1" noTextEdit="1"/>
              </p:cNvSpPr>
              <p:nvPr/>
            </p:nvSpPr>
            <p:spPr>
              <a:xfrm>
                <a:off x="308610" y="523591"/>
                <a:ext cx="8376840" cy="1030860"/>
              </a:xfrm>
              <a:prstGeom prst="rect">
                <a:avLst/>
              </a:prstGeom>
              <a:blipFill>
                <a:blip r:embed="rId2"/>
                <a:stretch>
                  <a:fillRect l="-655" t="-1775" r="-582" b="-8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1F34C24-918B-2275-168A-87C22CF44BB0}"/>
                  </a:ext>
                </a:extLst>
              </p:cNvPr>
              <p:cNvSpPr txBox="1"/>
              <p:nvPr/>
            </p:nvSpPr>
            <p:spPr>
              <a:xfrm>
                <a:off x="308610" y="1442622"/>
                <a:ext cx="8540169" cy="1344471"/>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Instructions:</a:t>
                </a:r>
              </a:p>
              <a:p>
                <a:pPr marL="342900" marR="0" lvl="0" indent="-3429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Draw the circuit. Make sure to insert an appropriate caption and in-text citation. </a:t>
                </a:r>
              </a:p>
              <a:p>
                <a:pPr marL="342900" marR="0" lvl="0" indent="-342900">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Write the general equation for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𝑜𝑢𝑡</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function of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𝑖𝑛</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Plug in the given values: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𝑖𝑛</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=9</m:t>
                    </m:r>
                    <m:r>
                      <a:rPr lang="en-US" sz="1800" i="1" kern="100">
                        <a:effectLst/>
                        <a:latin typeface="Cambria Math" panose="02040503050406030204" pitchFamily="18" charset="0"/>
                        <a:ea typeface="Aptos" panose="020B0004020202020204" pitchFamily="34" charset="0"/>
                        <a:cs typeface="Arial" panose="020B0604020202020204" pitchFamily="34" charset="0"/>
                      </a:rPr>
                      <m:t> </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V</m:t>
                    </m:r>
                  </m:oMath>
                </a14:m>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=1</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𝑘</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𝛺</m:t>
                    </m:r>
                  </m:oMath>
                </a14:m>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𝑘</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𝛺</m:t>
                    </m:r>
                  </m:oMath>
                </a14:m>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compute </a:t>
                </a:r>
                <a14:m>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𝑜𝑢𝑡</m:t>
                        </m:r>
                      </m:sub>
                    </m:sSub>
                  </m:oMath>
                </a14:m>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B1F34C24-918B-2275-168A-87C22CF44BB0}"/>
                  </a:ext>
                </a:extLst>
              </p:cNvPr>
              <p:cNvSpPr txBox="1">
                <a:spLocks noRot="1" noChangeAspect="1" noMove="1" noResize="1" noEditPoints="1" noAdjustHandles="1" noChangeArrowheads="1" noChangeShapeType="1" noTextEdit="1"/>
              </p:cNvSpPr>
              <p:nvPr/>
            </p:nvSpPr>
            <p:spPr>
              <a:xfrm>
                <a:off x="308610" y="1442622"/>
                <a:ext cx="8540169" cy="1344471"/>
              </a:xfrm>
              <a:prstGeom prst="rect">
                <a:avLst/>
              </a:prstGeom>
              <a:blipFill>
                <a:blip r:embed="rId3"/>
                <a:stretch>
                  <a:fillRect l="-642" t="-455"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102D41-98AC-AA28-5C30-ADDA1E46D501}"/>
                  </a:ext>
                </a:extLst>
              </p:cNvPr>
              <p:cNvSpPr txBox="1"/>
              <p:nvPr/>
            </p:nvSpPr>
            <p:spPr>
              <a:xfrm>
                <a:off x="295220" y="2332442"/>
                <a:ext cx="8300139" cy="1687770"/>
              </a:xfrm>
              <a:prstGeom prst="rect">
                <a:avLst/>
              </a:prstGeom>
              <a:noFill/>
            </p:spPr>
            <p:txBody>
              <a:bodyPr wrap="square">
                <a:spAutoFit/>
              </a:bodyPr>
              <a:lstStyle/>
              <a:p>
                <a:pPr marL="0" marR="0">
                  <a:lnSpc>
                    <a:spcPct val="115000"/>
                  </a:lnSpc>
                  <a:spcAft>
                    <a:spcPts val="800"/>
                  </a:spcAft>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Expected output format (example):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pPr>
                <a14:m>
                  <m:oMathPara xmlns:m="http://schemas.openxmlformats.org/officeDocument/2006/math">
                    <m:oMathParaPr>
                      <m:jc m:val="centerGroup"/>
                    </m:oMathParaPr>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𝑉</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𝑜𝑢𝑡</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den>
                      </m:f>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𝑖𝑛</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2000</m:t>
                          </m:r>
                        </m:num>
                        <m:den>
                          <m:r>
                            <a:rPr lang="en-US" sz="1800" i="1" kern="100">
                              <a:effectLst/>
                              <a:latin typeface="Cambria Math" panose="02040503050406030204" pitchFamily="18" charset="0"/>
                              <a:ea typeface="Aptos" panose="020B0004020202020204" pitchFamily="34" charset="0"/>
                              <a:cs typeface="Times New Roman" panose="02020603050405020304" pitchFamily="18" charset="0"/>
                            </a:rPr>
                            <m:t>1000+2000</m:t>
                          </m:r>
                        </m:den>
                      </m:f>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×9=6</m:t>
                      </m:r>
                      <m:r>
                        <m:rPr>
                          <m:sty m:val="p"/>
                        </m:rPr>
                        <a:rPr lang="en-US" sz="1800" kern="100">
                          <a:effectLst/>
                          <a:latin typeface="Cambria Math" panose="02040503050406030204" pitchFamily="18" charset="0"/>
                          <a:ea typeface="Times New Roman" panose="02020603050405020304" pitchFamily="18" charset="0"/>
                          <a:cs typeface="Times New Roman" panose="02020603050405020304" pitchFamily="18" charset="0"/>
                        </a:rPr>
                        <m:t>V</m:t>
                      </m:r>
                    </m:oMath>
                  </m:oMathPara>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61102D41-98AC-AA28-5C30-ADDA1E46D501}"/>
                  </a:ext>
                </a:extLst>
              </p:cNvPr>
              <p:cNvSpPr txBox="1">
                <a:spLocks noRot="1" noChangeAspect="1" noMove="1" noResize="1" noEditPoints="1" noAdjustHandles="1" noChangeArrowheads="1" noChangeShapeType="1" noTextEdit="1"/>
              </p:cNvSpPr>
              <p:nvPr/>
            </p:nvSpPr>
            <p:spPr>
              <a:xfrm>
                <a:off x="295220" y="2332442"/>
                <a:ext cx="8300139" cy="1687770"/>
              </a:xfrm>
              <a:prstGeom prst="rect">
                <a:avLst/>
              </a:prstGeom>
              <a:blipFill>
                <a:blip r:embed="rId4"/>
                <a:stretch>
                  <a:fillRect l="-58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664C523-0E39-DA8B-D5BF-497795644870}"/>
              </a:ext>
            </a:extLst>
          </p:cNvPr>
          <p:cNvSpPr txBox="1"/>
          <p:nvPr/>
        </p:nvSpPr>
        <p:spPr>
          <a:xfrm>
            <a:off x="368808" y="3991457"/>
            <a:ext cx="8382000" cy="395173"/>
          </a:xfrm>
          <a:prstGeom prst="rect">
            <a:avLst/>
          </a:prstGeom>
          <a:noFill/>
        </p:spPr>
        <p:txBody>
          <a:bodyPr wrap="square">
            <a:spAutoFit/>
          </a:bodyPr>
          <a:lstStyle/>
          <a:p>
            <a:pPr marL="0" marR="0" algn="ct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Hint: you can use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https://www.circuit-diagram.org/editor/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draw your circuit)</a:t>
            </a:r>
          </a:p>
        </p:txBody>
      </p:sp>
    </p:spTree>
    <p:extLst>
      <p:ext uri="{BB962C8B-B14F-4D97-AF65-F5344CB8AC3E}">
        <p14:creationId xmlns:p14="http://schemas.microsoft.com/office/powerpoint/2010/main" val="202964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6327-A597-919A-F3BC-9A2E9199C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81C0D-F732-8FA0-2865-BF0512B5FB31}"/>
              </a:ext>
            </a:extLst>
          </p:cNvPr>
          <p:cNvSpPr>
            <a:spLocks noGrp="1"/>
          </p:cNvSpPr>
          <p:nvPr>
            <p:ph type="title"/>
          </p:nvPr>
        </p:nvSpPr>
        <p:spPr/>
        <p:txBody>
          <a:bodyPr/>
          <a:lstStyle/>
          <a:p>
            <a:r>
              <a:rPr lang="en-US" dirty="0"/>
              <a:t>Section-1: Introduction – Figures / Tables</a:t>
            </a:r>
          </a:p>
        </p:txBody>
      </p:sp>
      <p:sp>
        <p:nvSpPr>
          <p:cNvPr id="3" name="Content Placeholder 2">
            <a:extLst>
              <a:ext uri="{FF2B5EF4-FFF2-40B4-BE49-F238E27FC236}">
                <a16:creationId xmlns:a16="http://schemas.microsoft.com/office/drawing/2014/main" id="{7F8310F3-6F7F-DC46-E7F7-9D1D98F8FE01}"/>
              </a:ext>
            </a:extLst>
          </p:cNvPr>
          <p:cNvSpPr>
            <a:spLocks noGrp="1"/>
          </p:cNvSpPr>
          <p:nvPr>
            <p:ph idx="1"/>
          </p:nvPr>
        </p:nvSpPr>
        <p:spPr>
          <a:xfrm>
            <a:off x="0" y="1012372"/>
            <a:ext cx="8941526" cy="1436913"/>
          </a:xfrm>
        </p:spPr>
        <p:txBody>
          <a:bodyPr>
            <a:normAutofit/>
          </a:bodyPr>
          <a:lstStyle/>
          <a:p>
            <a:pPr lvl="2" algn="just"/>
            <a:r>
              <a:rPr lang="en-US" dirty="0"/>
              <a:t>When inserting tables, please use formal black and white design/format.</a:t>
            </a:r>
          </a:p>
          <a:p>
            <a:pPr lvl="2" algn="just"/>
            <a:r>
              <a:rPr lang="en-US" dirty="0"/>
              <a:t>You might edit tables borders width if needed. </a:t>
            </a:r>
          </a:p>
          <a:p>
            <a:pPr lvl="2" algn="just"/>
            <a:endParaRPr lang="en-US" dirty="0"/>
          </a:p>
          <a:p>
            <a:pPr marL="319087" lvl="2" indent="0" algn="just">
              <a:buNone/>
            </a:pPr>
            <a:endParaRPr lang="en-US" dirty="0"/>
          </a:p>
        </p:txBody>
      </p:sp>
      <p:sp>
        <p:nvSpPr>
          <p:cNvPr id="4" name="Footer Placeholder 3">
            <a:extLst>
              <a:ext uri="{FF2B5EF4-FFF2-40B4-BE49-F238E27FC236}">
                <a16:creationId xmlns:a16="http://schemas.microsoft.com/office/drawing/2014/main" id="{A4FD2B38-E976-265D-007B-90B57CEBECEF}"/>
              </a:ext>
            </a:extLst>
          </p:cNvPr>
          <p:cNvSpPr>
            <a:spLocks noGrp="1"/>
          </p:cNvSpPr>
          <p:nvPr>
            <p:ph type="ftr" sz="quarter" idx="3"/>
          </p:nvPr>
        </p:nvSpPr>
        <p:spPr/>
        <p:txBody>
          <a:bodyPr/>
          <a:lstStyle/>
          <a:p>
            <a:r>
              <a:rPr lang="en-US"/>
              <a:t>/ 56</a:t>
            </a:r>
            <a:endParaRPr lang="en-US" dirty="0"/>
          </a:p>
        </p:txBody>
      </p:sp>
      <p:graphicFrame>
        <p:nvGraphicFramePr>
          <p:cNvPr id="8" name="Table 7">
            <a:extLst>
              <a:ext uri="{FF2B5EF4-FFF2-40B4-BE49-F238E27FC236}">
                <a16:creationId xmlns:a16="http://schemas.microsoft.com/office/drawing/2014/main" id="{3BAB0AFB-2037-1D7E-60EB-BDF50DB189FE}"/>
              </a:ext>
            </a:extLst>
          </p:cNvPr>
          <p:cNvGraphicFramePr>
            <a:graphicFrameLocks noGrp="1"/>
          </p:cNvGraphicFramePr>
          <p:nvPr>
            <p:extLst>
              <p:ext uri="{D42A27DB-BD31-4B8C-83A1-F6EECF244321}">
                <p14:modId xmlns:p14="http://schemas.microsoft.com/office/powerpoint/2010/main" val="734623878"/>
              </p:ext>
            </p:extLst>
          </p:nvPr>
        </p:nvGraphicFramePr>
        <p:xfrm>
          <a:off x="1811765" y="2168961"/>
          <a:ext cx="1924594" cy="1798500"/>
        </p:xfrm>
        <a:graphic>
          <a:graphicData uri="http://schemas.openxmlformats.org/drawingml/2006/table">
            <a:tbl>
              <a:tblPr firstRow="1" bandRow="1">
                <a:tableStyleId>{5C22544A-7EE6-4342-B048-85BDC9FD1C3A}</a:tableStyleId>
              </a:tblPr>
              <a:tblGrid>
                <a:gridCol w="962297">
                  <a:extLst>
                    <a:ext uri="{9D8B030D-6E8A-4147-A177-3AD203B41FA5}">
                      <a16:colId xmlns:a16="http://schemas.microsoft.com/office/drawing/2014/main" val="1532394173"/>
                    </a:ext>
                  </a:extLst>
                </a:gridCol>
                <a:gridCol w="962297">
                  <a:extLst>
                    <a:ext uri="{9D8B030D-6E8A-4147-A177-3AD203B41FA5}">
                      <a16:colId xmlns:a16="http://schemas.microsoft.com/office/drawing/2014/main" val="2419460888"/>
                    </a:ext>
                  </a:extLst>
                </a:gridCol>
              </a:tblGrid>
              <a:tr h="359700">
                <a:tc>
                  <a:txBody>
                    <a:bodyPr/>
                    <a:lstStyle/>
                    <a:p>
                      <a:pPr algn="ctr"/>
                      <a:r>
                        <a:rPr lang="en-US" dirty="0"/>
                        <a:t>Voltage</a:t>
                      </a:r>
                    </a:p>
                  </a:txBody>
                  <a:tcPr anchor="ctr"/>
                </a:tc>
                <a:tc>
                  <a:txBody>
                    <a:bodyPr/>
                    <a:lstStyle/>
                    <a:p>
                      <a:pPr algn="ctr"/>
                      <a:r>
                        <a:rPr lang="en-US" dirty="0"/>
                        <a:t>Current</a:t>
                      </a:r>
                    </a:p>
                  </a:txBody>
                  <a:tcPr anchor="ctr"/>
                </a:tc>
                <a:extLst>
                  <a:ext uri="{0D108BD9-81ED-4DB2-BD59-A6C34878D82A}">
                    <a16:rowId xmlns:a16="http://schemas.microsoft.com/office/drawing/2014/main" val="4252648350"/>
                  </a:ext>
                </a:extLst>
              </a:tr>
              <a:tr h="359700">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1686576226"/>
                  </a:ext>
                </a:extLst>
              </a:tr>
              <a:tr h="35970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755880458"/>
                  </a:ext>
                </a:extLst>
              </a:tr>
              <a:tr h="35970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72172157"/>
                  </a:ext>
                </a:extLst>
              </a:tr>
              <a:tr h="35970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56592071"/>
                  </a:ext>
                </a:extLst>
              </a:tr>
            </a:tbl>
          </a:graphicData>
        </a:graphic>
      </p:graphicFrame>
      <p:graphicFrame>
        <p:nvGraphicFramePr>
          <p:cNvPr id="9" name="Table 8">
            <a:extLst>
              <a:ext uri="{FF2B5EF4-FFF2-40B4-BE49-F238E27FC236}">
                <a16:creationId xmlns:a16="http://schemas.microsoft.com/office/drawing/2014/main" id="{78D67DC2-4272-C1D5-14FC-61C537F0C6D4}"/>
              </a:ext>
            </a:extLst>
          </p:cNvPr>
          <p:cNvGraphicFramePr>
            <a:graphicFrameLocks noGrp="1"/>
          </p:cNvGraphicFramePr>
          <p:nvPr>
            <p:extLst>
              <p:ext uri="{D42A27DB-BD31-4B8C-83A1-F6EECF244321}">
                <p14:modId xmlns:p14="http://schemas.microsoft.com/office/powerpoint/2010/main" val="2292257760"/>
              </p:ext>
            </p:extLst>
          </p:nvPr>
        </p:nvGraphicFramePr>
        <p:xfrm>
          <a:off x="5280336" y="2150420"/>
          <a:ext cx="1924594" cy="1798500"/>
        </p:xfrm>
        <a:graphic>
          <a:graphicData uri="http://schemas.openxmlformats.org/drawingml/2006/table">
            <a:tbl>
              <a:tblPr firstRow="1" bandRow="1">
                <a:tableStyleId>{5940675A-B579-460E-94D1-54222C63F5DA}</a:tableStyleId>
              </a:tblPr>
              <a:tblGrid>
                <a:gridCol w="962297">
                  <a:extLst>
                    <a:ext uri="{9D8B030D-6E8A-4147-A177-3AD203B41FA5}">
                      <a16:colId xmlns:a16="http://schemas.microsoft.com/office/drawing/2014/main" val="1532394173"/>
                    </a:ext>
                  </a:extLst>
                </a:gridCol>
                <a:gridCol w="962297">
                  <a:extLst>
                    <a:ext uri="{9D8B030D-6E8A-4147-A177-3AD203B41FA5}">
                      <a16:colId xmlns:a16="http://schemas.microsoft.com/office/drawing/2014/main" val="2419460888"/>
                    </a:ext>
                  </a:extLst>
                </a:gridCol>
              </a:tblGrid>
              <a:tr h="359700">
                <a:tc>
                  <a:txBody>
                    <a:bodyPr/>
                    <a:lstStyle/>
                    <a:p>
                      <a:pPr algn="ctr"/>
                      <a:r>
                        <a:rPr lang="en-US" dirty="0"/>
                        <a:t>Voltage</a:t>
                      </a:r>
                    </a:p>
                  </a:txBody>
                  <a:tcPr anchor="ctr"/>
                </a:tc>
                <a:tc>
                  <a:txBody>
                    <a:bodyPr/>
                    <a:lstStyle/>
                    <a:p>
                      <a:pPr algn="ctr"/>
                      <a:r>
                        <a:rPr lang="en-US" dirty="0"/>
                        <a:t>Current</a:t>
                      </a:r>
                    </a:p>
                  </a:txBody>
                  <a:tcPr anchor="ctr"/>
                </a:tc>
                <a:extLst>
                  <a:ext uri="{0D108BD9-81ED-4DB2-BD59-A6C34878D82A}">
                    <a16:rowId xmlns:a16="http://schemas.microsoft.com/office/drawing/2014/main" val="4252648350"/>
                  </a:ext>
                </a:extLst>
              </a:tr>
              <a:tr h="359700">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1686576226"/>
                  </a:ext>
                </a:extLst>
              </a:tr>
              <a:tr h="35970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755880458"/>
                  </a:ext>
                </a:extLst>
              </a:tr>
              <a:tr h="35970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72172157"/>
                  </a:ext>
                </a:extLst>
              </a:tr>
              <a:tr h="359700">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56592071"/>
                  </a:ext>
                </a:extLst>
              </a:tr>
            </a:tbl>
          </a:graphicData>
        </a:graphic>
      </p:graphicFrame>
      <p:sp>
        <p:nvSpPr>
          <p:cNvPr id="12" name="TextBox 11">
            <a:extLst>
              <a:ext uri="{FF2B5EF4-FFF2-40B4-BE49-F238E27FC236}">
                <a16:creationId xmlns:a16="http://schemas.microsoft.com/office/drawing/2014/main" id="{14EE43C1-C234-708C-1EAC-8A073720F48F}"/>
              </a:ext>
            </a:extLst>
          </p:cNvPr>
          <p:cNvSpPr txBox="1"/>
          <p:nvPr/>
        </p:nvSpPr>
        <p:spPr>
          <a:xfrm>
            <a:off x="1811765" y="1829868"/>
            <a:ext cx="2070463" cy="300082"/>
          </a:xfrm>
          <a:prstGeom prst="rect">
            <a:avLst/>
          </a:prstGeom>
          <a:noFill/>
        </p:spPr>
        <p:txBody>
          <a:bodyPr wrap="square" rtlCol="0">
            <a:spAutoFit/>
          </a:bodyPr>
          <a:lstStyle/>
          <a:p>
            <a:pPr algn="ctr"/>
            <a:r>
              <a:rPr lang="en-US" b="1" dirty="0">
                <a:solidFill>
                  <a:srgbClr val="AB2328"/>
                </a:solidFill>
              </a:rPr>
              <a:t>Bad table style</a:t>
            </a:r>
          </a:p>
        </p:txBody>
      </p:sp>
      <p:sp>
        <p:nvSpPr>
          <p:cNvPr id="17" name="TextBox 16">
            <a:extLst>
              <a:ext uri="{FF2B5EF4-FFF2-40B4-BE49-F238E27FC236}">
                <a16:creationId xmlns:a16="http://schemas.microsoft.com/office/drawing/2014/main" id="{0972B609-0DB1-2A3E-71BF-F0AF9E0DBCE5}"/>
              </a:ext>
            </a:extLst>
          </p:cNvPr>
          <p:cNvSpPr txBox="1"/>
          <p:nvPr/>
        </p:nvSpPr>
        <p:spPr>
          <a:xfrm>
            <a:off x="5207401" y="1811505"/>
            <a:ext cx="2070463" cy="300082"/>
          </a:xfrm>
          <a:prstGeom prst="rect">
            <a:avLst/>
          </a:prstGeom>
          <a:noFill/>
        </p:spPr>
        <p:txBody>
          <a:bodyPr wrap="square" rtlCol="0">
            <a:spAutoFit/>
          </a:bodyPr>
          <a:lstStyle/>
          <a:p>
            <a:pPr algn="ctr"/>
            <a:r>
              <a:rPr lang="en-US" b="1" dirty="0">
                <a:solidFill>
                  <a:schemeClr val="accent1"/>
                </a:solidFill>
              </a:rPr>
              <a:t>Good table style</a:t>
            </a:r>
          </a:p>
        </p:txBody>
      </p:sp>
      <p:sp>
        <p:nvSpPr>
          <p:cNvPr id="5" name="Slide Number Placeholder 4">
            <a:extLst>
              <a:ext uri="{FF2B5EF4-FFF2-40B4-BE49-F238E27FC236}">
                <a16:creationId xmlns:a16="http://schemas.microsoft.com/office/drawing/2014/main" id="{B1906D86-1D72-8A69-E31B-E0586A9C6188}"/>
              </a:ext>
            </a:extLst>
          </p:cNvPr>
          <p:cNvSpPr>
            <a:spLocks noGrp="1"/>
          </p:cNvSpPr>
          <p:nvPr>
            <p:ph type="sldNum" sz="quarter" idx="12"/>
          </p:nvPr>
        </p:nvSpPr>
        <p:spPr/>
        <p:txBody>
          <a:bodyPr/>
          <a:lstStyle/>
          <a:p>
            <a:fld id="{1CF77CCB-A837-3E49-BD58-C1431ED74FC9}" type="slidenum">
              <a:rPr lang="en-US" smtClean="0"/>
              <a:pPr/>
              <a:t>18</a:t>
            </a:fld>
            <a:endParaRPr lang="en-US" dirty="0"/>
          </a:p>
        </p:txBody>
      </p:sp>
    </p:spTree>
    <p:extLst>
      <p:ext uri="{BB962C8B-B14F-4D97-AF65-F5344CB8AC3E}">
        <p14:creationId xmlns:p14="http://schemas.microsoft.com/office/powerpoint/2010/main" val="226543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6E3C-83DE-3247-FC90-11233438A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484A7-9DF2-CACD-4077-902373F17012}"/>
              </a:ext>
            </a:extLst>
          </p:cNvPr>
          <p:cNvSpPr>
            <a:spLocks noGrp="1"/>
          </p:cNvSpPr>
          <p:nvPr>
            <p:ph type="title"/>
          </p:nvPr>
        </p:nvSpPr>
        <p:spPr>
          <a:xfrm>
            <a:off x="393192" y="105720"/>
            <a:ext cx="8357616" cy="399137"/>
          </a:xfrm>
        </p:spPr>
        <p:txBody>
          <a:bodyPr/>
          <a:lstStyle/>
          <a:p>
            <a:r>
              <a:rPr lang="en-US" dirty="0"/>
              <a:t>Exercise-4 </a:t>
            </a:r>
          </a:p>
        </p:txBody>
      </p:sp>
      <p:sp>
        <p:nvSpPr>
          <p:cNvPr id="4" name="Footer Placeholder 3">
            <a:extLst>
              <a:ext uri="{FF2B5EF4-FFF2-40B4-BE49-F238E27FC236}">
                <a16:creationId xmlns:a16="http://schemas.microsoft.com/office/drawing/2014/main" id="{FDD1F226-1401-D442-1164-6BF895424C07}"/>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474FAD44-BBE9-95C0-CF6F-F9F4BF06BC7F}"/>
              </a:ext>
            </a:extLst>
          </p:cNvPr>
          <p:cNvSpPr>
            <a:spLocks noGrp="1"/>
          </p:cNvSpPr>
          <p:nvPr>
            <p:ph type="sldNum" sz="quarter" idx="12"/>
          </p:nvPr>
        </p:nvSpPr>
        <p:spPr/>
        <p:txBody>
          <a:bodyPr/>
          <a:lstStyle/>
          <a:p>
            <a:fld id="{1CF77CCB-A837-3E49-BD58-C1431ED74FC9}" type="slidenum">
              <a:rPr lang="en-US" smtClean="0"/>
              <a:pPr/>
              <a:t>19</a:t>
            </a:fld>
            <a:endParaRPr lang="en-US" dirty="0"/>
          </a:p>
        </p:txBody>
      </p:sp>
      <p:sp>
        <p:nvSpPr>
          <p:cNvPr id="11" name="TextBox 10">
            <a:extLst>
              <a:ext uri="{FF2B5EF4-FFF2-40B4-BE49-F238E27FC236}">
                <a16:creationId xmlns:a16="http://schemas.microsoft.com/office/drawing/2014/main" id="{8531E949-693D-4746-F9B3-6E5150CA91CB}"/>
              </a:ext>
            </a:extLst>
          </p:cNvPr>
          <p:cNvSpPr txBox="1"/>
          <p:nvPr/>
        </p:nvSpPr>
        <p:spPr>
          <a:xfrm>
            <a:off x="308610" y="523591"/>
            <a:ext cx="8376840" cy="2716834"/>
          </a:xfrm>
          <a:prstGeom prst="rect">
            <a:avLst/>
          </a:prstGeom>
          <a:noFill/>
        </p:spPr>
        <p:txBody>
          <a:bodyPr wrap="square">
            <a:spAutoFit/>
          </a:bodyPr>
          <a:lstStyle/>
          <a:p>
            <a:pPr algn="just">
              <a:lnSpc>
                <a:spcPct val="115000"/>
              </a:lnSpc>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The following data shows the forward voltage and current of different LED colors measured in a lab. Your task is to organize the data into a professionally formatted table with:</a:t>
            </a:r>
          </a:p>
          <a:p>
            <a:pPr algn="just">
              <a:lnSpc>
                <a:spcPct val="115000"/>
              </a:lnSpc>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(A) Proper column headers and units (B), a descriptive caption, and (C) in-text citation referencing the table</a:t>
            </a:r>
          </a:p>
          <a:p>
            <a:pPr algn="just">
              <a:lnSpc>
                <a:spcPct val="115000"/>
              </a:lnSpc>
              <a:spcAft>
                <a:spcPts val="800"/>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AD6D58-2DFE-3605-C9F7-3797BE0EE597}"/>
                  </a:ext>
                </a:extLst>
              </p:cNvPr>
              <p:cNvSpPr txBox="1"/>
              <p:nvPr/>
            </p:nvSpPr>
            <p:spPr>
              <a:xfrm>
                <a:off x="295220" y="2416262"/>
                <a:ext cx="8300139" cy="1452001"/>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Raw Data: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Red LED: Voltage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 1.9 </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V</m:t>
                    </m:r>
                  </m:oMath>
                </a14:m>
                <a:r>
                  <a:rPr lang="en-US" sz="1800" kern="100" dirty="0">
                    <a:effectLst/>
                    <a:latin typeface="Aptos" panose="020B0004020202020204" pitchFamily="34" charset="0"/>
                    <a:ea typeface="Aptos" panose="020B0004020202020204" pitchFamily="34" charset="0"/>
                    <a:cs typeface="Times New Roman" panose="02020603050405020304" pitchFamily="18" charset="0"/>
                  </a:rPr>
                  <a:t>, Current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 12.1 </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𝑚</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A</m:t>
                    </m:r>
                  </m:oMath>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Green LED: Voltage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 2.2 </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V</m:t>
                    </m:r>
                  </m:oMath>
                </a14:m>
                <a:r>
                  <a:rPr lang="en-US" sz="1800" kern="100" dirty="0">
                    <a:effectLst/>
                    <a:latin typeface="Aptos" panose="020B0004020202020204" pitchFamily="34" charset="0"/>
                    <a:ea typeface="Aptos" panose="020B0004020202020204" pitchFamily="34" charset="0"/>
                    <a:cs typeface="Times New Roman" panose="02020603050405020304" pitchFamily="18" charset="0"/>
                  </a:rPr>
                  <a:t>, Current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 10.4 </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𝑚</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A</m:t>
                    </m:r>
                  </m:oMath>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Blue LED: Voltage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 3.1 </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V</m:t>
                    </m:r>
                  </m:oMath>
                </a14:m>
                <a:r>
                  <a:rPr lang="en-US" sz="1800" kern="100" dirty="0">
                    <a:effectLst/>
                    <a:latin typeface="Aptos" panose="020B0004020202020204" pitchFamily="34" charset="0"/>
                    <a:ea typeface="Aptos" panose="020B0004020202020204" pitchFamily="34" charset="0"/>
                    <a:cs typeface="Times New Roman" panose="02020603050405020304" pitchFamily="18" charset="0"/>
                  </a:rPr>
                  <a:t>, Current </a:t>
                </a:r>
                <a14:m>
                  <m:oMath xmlns:m="http://schemas.openxmlformats.org/officeDocument/2006/math">
                    <m:r>
                      <a:rPr lang="en-US" sz="1800" i="1" kern="100">
                        <a:effectLst/>
                        <a:latin typeface="Cambria Math" panose="02040503050406030204" pitchFamily="18" charset="0"/>
                        <a:ea typeface="Aptos" panose="020B0004020202020204" pitchFamily="34" charset="0"/>
                        <a:cs typeface="Times New Roman" panose="02020603050405020304" pitchFamily="18" charset="0"/>
                      </a:rPr>
                      <m:t>= 9.2 </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𝑚</m:t>
                    </m:r>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A</m:t>
                    </m:r>
                  </m:oMath>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D1AD6D58-2DFE-3605-C9F7-3797BE0EE597}"/>
                  </a:ext>
                </a:extLst>
              </p:cNvPr>
              <p:cNvSpPr txBox="1">
                <a:spLocks noRot="1" noChangeAspect="1" noMove="1" noResize="1" noEditPoints="1" noAdjustHandles="1" noChangeArrowheads="1" noChangeShapeType="1" noTextEdit="1"/>
              </p:cNvSpPr>
              <p:nvPr/>
            </p:nvSpPr>
            <p:spPr>
              <a:xfrm>
                <a:off x="295220" y="2416262"/>
                <a:ext cx="8300139" cy="1452001"/>
              </a:xfrm>
              <a:prstGeom prst="rect">
                <a:avLst/>
              </a:prstGeom>
              <a:blipFill>
                <a:blip r:embed="rId2"/>
                <a:stretch>
                  <a:fillRect l="-587" b="-5858"/>
                </a:stretch>
              </a:blipFill>
            </p:spPr>
            <p:txBody>
              <a:bodyPr/>
              <a:lstStyle/>
              <a:p>
                <a:r>
                  <a:rPr lang="en-US">
                    <a:noFill/>
                  </a:rPr>
                  <a:t> </a:t>
                </a:r>
              </a:p>
            </p:txBody>
          </p:sp>
        </mc:Fallback>
      </mc:AlternateContent>
    </p:spTree>
    <p:extLst>
      <p:ext uri="{BB962C8B-B14F-4D97-AF65-F5344CB8AC3E}">
        <p14:creationId xmlns:p14="http://schemas.microsoft.com/office/powerpoint/2010/main" val="90991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5329-F4AE-4C4B-A9F3-76F4AE91B2FC}"/>
              </a:ext>
            </a:extLst>
          </p:cNvPr>
          <p:cNvSpPr>
            <a:spLocks noGrp="1"/>
          </p:cNvSpPr>
          <p:nvPr>
            <p:ph type="title"/>
          </p:nvPr>
        </p:nvSpPr>
        <p:spPr/>
        <p:txBody>
          <a:bodyPr/>
          <a:lstStyle/>
          <a:p>
            <a:r>
              <a:rPr lang="en-US" dirty="0"/>
              <a:t>Professional Communication in Engineering</a:t>
            </a:r>
          </a:p>
        </p:txBody>
      </p:sp>
      <p:sp>
        <p:nvSpPr>
          <p:cNvPr id="3" name="Content Placeholder 2">
            <a:extLst>
              <a:ext uri="{FF2B5EF4-FFF2-40B4-BE49-F238E27FC236}">
                <a16:creationId xmlns:a16="http://schemas.microsoft.com/office/drawing/2014/main" id="{3740BC6D-9E99-E8E3-F21B-C16B494EECFF}"/>
              </a:ext>
            </a:extLst>
          </p:cNvPr>
          <p:cNvSpPr>
            <a:spLocks noGrp="1"/>
          </p:cNvSpPr>
          <p:nvPr>
            <p:ph idx="1"/>
          </p:nvPr>
        </p:nvSpPr>
        <p:spPr>
          <a:xfrm>
            <a:off x="163502" y="1447308"/>
            <a:ext cx="8587306" cy="2374514"/>
          </a:xfrm>
        </p:spPr>
        <p:txBody>
          <a:bodyPr>
            <a:normAutofit fontScale="92500" lnSpcReduction="10000"/>
          </a:bodyPr>
          <a:lstStyle/>
          <a:p>
            <a:pPr lvl="2" algn="just"/>
            <a:r>
              <a:rPr lang="en-US" b="1" dirty="0"/>
              <a:t>You will always write: </a:t>
            </a:r>
            <a:r>
              <a:rPr lang="en-US" dirty="0"/>
              <a:t>Throughout your career, you’ll write everything from emails and cover letters to reports, proposals, and manuals.</a:t>
            </a:r>
          </a:p>
          <a:p>
            <a:pPr lvl="2" algn="just"/>
            <a:r>
              <a:rPr lang="en-US" b="1" dirty="0"/>
              <a:t>You will be judged based on how you write: </a:t>
            </a:r>
            <a:r>
              <a:rPr lang="en-US" dirty="0"/>
              <a:t>Clear, professional writing shapes how others see your ideas—and you. With professional writing, you can get a job, secure funding, publishing research, lead teams, sell your ideas, network with others, and most importantly. earn trust.</a:t>
            </a:r>
          </a:p>
          <a:p>
            <a:pPr lvl="2" algn="just"/>
            <a:r>
              <a:rPr lang="en-US" b="1" dirty="0"/>
              <a:t>Scope: </a:t>
            </a:r>
            <a:r>
              <a:rPr lang="en-US" dirty="0"/>
              <a:t>This class covers the basics of writing two key formats of technical reports: (1) formal reports and (2) informal reports (e.g., lab notebook).</a:t>
            </a:r>
          </a:p>
        </p:txBody>
      </p:sp>
      <p:sp>
        <p:nvSpPr>
          <p:cNvPr id="4" name="Footer Placeholder 3">
            <a:extLst>
              <a:ext uri="{FF2B5EF4-FFF2-40B4-BE49-F238E27FC236}">
                <a16:creationId xmlns:a16="http://schemas.microsoft.com/office/drawing/2014/main" id="{E7EAD49E-3754-E3C9-3209-904B8881630C}"/>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A810F91-1DBD-7999-8449-ACE089AE5A91}"/>
              </a:ext>
            </a:extLst>
          </p:cNvPr>
          <p:cNvSpPr>
            <a:spLocks noGrp="1"/>
          </p:cNvSpPr>
          <p:nvPr>
            <p:ph type="sldNum" sz="quarter" idx="12"/>
          </p:nvPr>
        </p:nvSpPr>
        <p:spPr/>
        <p:txBody>
          <a:bodyPr/>
          <a:lstStyle/>
          <a:p>
            <a:fld id="{1CF77CCB-A837-3E49-BD58-C1431ED74FC9}" type="slidenum">
              <a:rPr lang="en-US" smtClean="0"/>
              <a:pPr/>
              <a:t>2</a:t>
            </a:fld>
            <a:endParaRPr lang="en-US" dirty="0"/>
          </a:p>
        </p:txBody>
      </p:sp>
    </p:spTree>
    <p:extLst>
      <p:ext uri="{BB962C8B-B14F-4D97-AF65-F5344CB8AC3E}">
        <p14:creationId xmlns:p14="http://schemas.microsoft.com/office/powerpoint/2010/main" val="213268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F68B7-5F93-4432-2BF7-5BB3496ED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48221-7245-ECDC-A105-96F831B1D3DA}"/>
              </a:ext>
            </a:extLst>
          </p:cNvPr>
          <p:cNvSpPr>
            <a:spLocks noGrp="1"/>
          </p:cNvSpPr>
          <p:nvPr>
            <p:ph type="title"/>
          </p:nvPr>
        </p:nvSpPr>
        <p:spPr/>
        <p:txBody>
          <a:bodyPr/>
          <a:lstStyle/>
          <a:p>
            <a:r>
              <a:rPr lang="en-US" dirty="0"/>
              <a:t>Section-1: Introduction – Others</a:t>
            </a:r>
          </a:p>
        </p:txBody>
      </p:sp>
      <p:sp>
        <p:nvSpPr>
          <p:cNvPr id="3" name="Content Placeholder 2">
            <a:extLst>
              <a:ext uri="{FF2B5EF4-FFF2-40B4-BE49-F238E27FC236}">
                <a16:creationId xmlns:a16="http://schemas.microsoft.com/office/drawing/2014/main" id="{A90B5CA4-1510-0E4A-4FB3-C426700B8A9D}"/>
              </a:ext>
            </a:extLst>
          </p:cNvPr>
          <p:cNvSpPr>
            <a:spLocks noGrp="1"/>
          </p:cNvSpPr>
          <p:nvPr>
            <p:ph idx="1"/>
          </p:nvPr>
        </p:nvSpPr>
        <p:spPr>
          <a:xfrm>
            <a:off x="0" y="1012372"/>
            <a:ext cx="8823960" cy="3350622"/>
          </a:xfrm>
        </p:spPr>
        <p:txBody>
          <a:bodyPr>
            <a:normAutofit fontScale="77500" lnSpcReduction="20000"/>
          </a:bodyPr>
          <a:lstStyle/>
          <a:p>
            <a:pPr lvl="2" algn="just"/>
            <a:r>
              <a:rPr lang="en-US" dirty="0"/>
              <a:t>The final paragraph of your report should include a summary of what you intend to make in this report. (1) Start with a generic upper-level objective of your report, (2) after that, break down your generic upper-level objective into smaller goals, the smaller goals should balance all the aspects of your experiment.</a:t>
            </a:r>
          </a:p>
          <a:p>
            <a:pPr lvl="2" algn="just"/>
            <a:r>
              <a:rPr lang="en-US" dirty="0"/>
              <a:t>The usage of bullets here is really preferable. </a:t>
            </a:r>
          </a:p>
          <a:p>
            <a:pPr lvl="2" algn="just"/>
            <a:r>
              <a:rPr lang="en-US" dirty="0"/>
              <a:t>Example:</a:t>
            </a:r>
          </a:p>
          <a:p>
            <a:pPr marL="319087" lvl="2" indent="0" algn="just">
              <a:buNone/>
            </a:pPr>
            <a:r>
              <a:rPr lang="en-US" dirty="0"/>
              <a:t>In this experiment, we aim to investigate the characteristics and applications of analog multimeters. Specifically:</a:t>
            </a:r>
          </a:p>
          <a:p>
            <a:pPr marL="319087" lvl="2" indent="0" algn="just">
              <a:buNone/>
            </a:pPr>
            <a:r>
              <a:rPr lang="en-US" dirty="0"/>
              <a:t>• We examine different methods and techniques for measuring the internal resistance of an analog multimeter.</a:t>
            </a:r>
          </a:p>
          <a:p>
            <a:pPr marL="319087" lvl="2" indent="0" algn="just">
              <a:buNone/>
            </a:pPr>
            <a:r>
              <a:rPr lang="en-US" dirty="0"/>
              <a:t>• To extend its measurement range, we design and implement a shunt resistor circuit.</a:t>
            </a:r>
          </a:p>
          <a:p>
            <a:pPr marL="319087" lvl="2" indent="0" algn="just">
              <a:buNone/>
            </a:pPr>
            <a:r>
              <a:rPr lang="en-US" dirty="0"/>
              <a:t>• We perform an ohm/volt analysis by evaluating the analog multimeter across various load resistances.</a:t>
            </a:r>
          </a:p>
          <a:p>
            <a:pPr marL="319087" lvl="2" indent="0" algn="just">
              <a:buNone/>
            </a:pPr>
            <a:endParaRPr lang="en-US" dirty="0"/>
          </a:p>
          <a:p>
            <a:pPr marL="319087" lvl="2" indent="0" algn="just">
              <a:buNone/>
            </a:pPr>
            <a:endParaRPr lang="en-US" dirty="0"/>
          </a:p>
        </p:txBody>
      </p:sp>
      <p:sp>
        <p:nvSpPr>
          <p:cNvPr id="4" name="Footer Placeholder 3">
            <a:extLst>
              <a:ext uri="{FF2B5EF4-FFF2-40B4-BE49-F238E27FC236}">
                <a16:creationId xmlns:a16="http://schemas.microsoft.com/office/drawing/2014/main" id="{418C0BF1-18EE-A733-30BF-FC14588B2F4F}"/>
              </a:ext>
            </a:extLst>
          </p:cNvPr>
          <p:cNvSpPr>
            <a:spLocks noGrp="1"/>
          </p:cNvSpPr>
          <p:nvPr>
            <p:ph type="ftr" sz="quarter" idx="3"/>
          </p:nvPr>
        </p:nvSpPr>
        <p:spPr/>
        <p:txBody>
          <a:bodyPr/>
          <a:lstStyle/>
          <a:p>
            <a:r>
              <a:rPr lang="en-US"/>
              <a:t>/ 56</a:t>
            </a:r>
            <a:endParaRPr lang="en-US" dirty="0"/>
          </a:p>
        </p:txBody>
      </p:sp>
      <p:sp>
        <p:nvSpPr>
          <p:cNvPr id="5" name="Rectangle 4">
            <a:extLst>
              <a:ext uri="{FF2B5EF4-FFF2-40B4-BE49-F238E27FC236}">
                <a16:creationId xmlns:a16="http://schemas.microsoft.com/office/drawing/2014/main" id="{479AFA29-B608-E5F4-CC8A-C89C754C96DF}"/>
              </a:ext>
            </a:extLst>
          </p:cNvPr>
          <p:cNvSpPr/>
          <p:nvPr/>
        </p:nvSpPr>
        <p:spPr>
          <a:xfrm>
            <a:off x="228600" y="2416629"/>
            <a:ext cx="8778240" cy="1874520"/>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FD91437-0465-B93B-C1DA-E28CF98888C4}"/>
              </a:ext>
            </a:extLst>
          </p:cNvPr>
          <p:cNvSpPr>
            <a:spLocks noGrp="1"/>
          </p:cNvSpPr>
          <p:nvPr>
            <p:ph type="sldNum" sz="quarter" idx="12"/>
          </p:nvPr>
        </p:nvSpPr>
        <p:spPr/>
        <p:txBody>
          <a:bodyPr/>
          <a:lstStyle/>
          <a:p>
            <a:fld id="{1CF77CCB-A837-3E49-BD58-C1431ED74FC9}" type="slidenum">
              <a:rPr lang="en-US" smtClean="0"/>
              <a:pPr/>
              <a:t>20</a:t>
            </a:fld>
            <a:endParaRPr lang="en-US" dirty="0"/>
          </a:p>
        </p:txBody>
      </p:sp>
    </p:spTree>
    <p:extLst>
      <p:ext uri="{BB962C8B-B14F-4D97-AF65-F5344CB8AC3E}">
        <p14:creationId xmlns:p14="http://schemas.microsoft.com/office/powerpoint/2010/main" val="22589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9A9A-E42A-C315-A387-1210B8A03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7AB0A-5C84-73C6-2ADC-8D3E7CB723ED}"/>
              </a:ext>
            </a:extLst>
          </p:cNvPr>
          <p:cNvSpPr>
            <a:spLocks noGrp="1"/>
          </p:cNvSpPr>
          <p:nvPr>
            <p:ph type="title"/>
          </p:nvPr>
        </p:nvSpPr>
        <p:spPr/>
        <p:txBody>
          <a:bodyPr/>
          <a:lstStyle/>
          <a:p>
            <a:r>
              <a:rPr lang="en-US" dirty="0"/>
              <a:t>Section-1: Introduction – Others</a:t>
            </a:r>
          </a:p>
        </p:txBody>
      </p:sp>
      <p:sp>
        <p:nvSpPr>
          <p:cNvPr id="3" name="Content Placeholder 2">
            <a:extLst>
              <a:ext uri="{FF2B5EF4-FFF2-40B4-BE49-F238E27FC236}">
                <a16:creationId xmlns:a16="http://schemas.microsoft.com/office/drawing/2014/main" id="{5663E1E4-BC74-E08A-05DB-A8151C25B686}"/>
              </a:ext>
            </a:extLst>
          </p:cNvPr>
          <p:cNvSpPr>
            <a:spLocks noGrp="1"/>
          </p:cNvSpPr>
          <p:nvPr>
            <p:ph idx="1"/>
          </p:nvPr>
        </p:nvSpPr>
        <p:spPr>
          <a:xfrm>
            <a:off x="0" y="1012372"/>
            <a:ext cx="8750808" cy="3213462"/>
          </a:xfrm>
        </p:spPr>
        <p:txBody>
          <a:bodyPr>
            <a:normAutofit/>
          </a:bodyPr>
          <a:lstStyle/>
          <a:p>
            <a:pPr lvl="2" algn="just"/>
            <a:r>
              <a:rPr lang="en-US" dirty="0"/>
              <a:t>The formatting and presentation are significantly important and can express your professionalism. Your report should be typo-free, no grammar errors, have an appropriate use of the language, have consistent high-quality figures and tables, have appropriate use of punctuation marks, and have a consistent use of appropriate mathematical notations.</a:t>
            </a:r>
          </a:p>
          <a:p>
            <a:pPr lvl="2" algn="just"/>
            <a:r>
              <a:rPr lang="en-US" dirty="0"/>
              <a:t>When writing </a:t>
            </a:r>
            <a:r>
              <a:rPr lang="en-US" u="sng" dirty="0"/>
              <a:t>any report</a:t>
            </a:r>
            <a:r>
              <a:rPr lang="en-US" dirty="0"/>
              <a:t>, use the “justify” format on all your paragraphs, don’t use “align left”, “center”, or “align right”. The following two paragraphs are examples of appropriate and non-appropriate text alignment: </a:t>
            </a:r>
          </a:p>
          <a:p>
            <a:pPr marL="319087" lvl="2" indent="0" algn="just">
              <a:buNone/>
            </a:pPr>
            <a:endParaRPr lang="en-US" dirty="0"/>
          </a:p>
        </p:txBody>
      </p:sp>
      <p:sp>
        <p:nvSpPr>
          <p:cNvPr id="4" name="Footer Placeholder 3">
            <a:extLst>
              <a:ext uri="{FF2B5EF4-FFF2-40B4-BE49-F238E27FC236}">
                <a16:creationId xmlns:a16="http://schemas.microsoft.com/office/drawing/2014/main" id="{8435E021-2955-FB0D-5423-0327033AD8B2}"/>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90D0B169-754C-87E3-BB39-DADAF07811CE}"/>
              </a:ext>
            </a:extLst>
          </p:cNvPr>
          <p:cNvSpPr>
            <a:spLocks noGrp="1"/>
          </p:cNvSpPr>
          <p:nvPr>
            <p:ph type="sldNum" sz="quarter" idx="12"/>
          </p:nvPr>
        </p:nvSpPr>
        <p:spPr/>
        <p:txBody>
          <a:bodyPr/>
          <a:lstStyle/>
          <a:p>
            <a:fld id="{1CF77CCB-A837-3E49-BD58-C1431ED74FC9}" type="slidenum">
              <a:rPr lang="en-US" smtClean="0"/>
              <a:pPr/>
              <a:t>21</a:t>
            </a:fld>
            <a:endParaRPr lang="en-US" dirty="0"/>
          </a:p>
        </p:txBody>
      </p:sp>
    </p:spTree>
    <p:extLst>
      <p:ext uri="{BB962C8B-B14F-4D97-AF65-F5344CB8AC3E}">
        <p14:creationId xmlns:p14="http://schemas.microsoft.com/office/powerpoint/2010/main" val="6101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50B00-C8B0-2F30-5BBC-2FC4A2860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A07C5-A3EC-51AE-AFDB-8DD4780898D6}"/>
              </a:ext>
            </a:extLst>
          </p:cNvPr>
          <p:cNvSpPr>
            <a:spLocks noGrp="1"/>
          </p:cNvSpPr>
          <p:nvPr>
            <p:ph type="title"/>
          </p:nvPr>
        </p:nvSpPr>
        <p:spPr/>
        <p:txBody>
          <a:bodyPr/>
          <a:lstStyle/>
          <a:p>
            <a:r>
              <a:rPr lang="en-US" dirty="0"/>
              <a:t>Section-1: Introduction – Others</a:t>
            </a:r>
          </a:p>
        </p:txBody>
      </p:sp>
      <p:sp>
        <p:nvSpPr>
          <p:cNvPr id="4" name="Footer Placeholder 3">
            <a:extLst>
              <a:ext uri="{FF2B5EF4-FFF2-40B4-BE49-F238E27FC236}">
                <a16:creationId xmlns:a16="http://schemas.microsoft.com/office/drawing/2014/main" id="{3D93FAB8-C8FC-BC73-D5EC-297C7F675846}"/>
              </a:ext>
            </a:extLst>
          </p:cNvPr>
          <p:cNvSpPr>
            <a:spLocks noGrp="1"/>
          </p:cNvSpPr>
          <p:nvPr>
            <p:ph type="ftr" sz="quarter" idx="3"/>
          </p:nvPr>
        </p:nvSpPr>
        <p:spPr/>
        <p:txBody>
          <a:bodyPr/>
          <a:lstStyle/>
          <a:p>
            <a:r>
              <a:rPr lang="en-US"/>
              <a:t>/ 56</a:t>
            </a:r>
            <a:endParaRPr lang="en-US" dirty="0"/>
          </a:p>
        </p:txBody>
      </p:sp>
      <p:sp>
        <p:nvSpPr>
          <p:cNvPr id="7" name="TextBox 6">
            <a:extLst>
              <a:ext uri="{FF2B5EF4-FFF2-40B4-BE49-F238E27FC236}">
                <a16:creationId xmlns:a16="http://schemas.microsoft.com/office/drawing/2014/main" id="{43298FB7-72D9-18F3-0A35-13B8C22CC784}"/>
              </a:ext>
            </a:extLst>
          </p:cNvPr>
          <p:cNvSpPr txBox="1"/>
          <p:nvPr/>
        </p:nvSpPr>
        <p:spPr>
          <a:xfrm>
            <a:off x="434340" y="1175214"/>
            <a:ext cx="8275319" cy="2793072"/>
          </a:xfrm>
          <a:prstGeom prst="rect">
            <a:avLst/>
          </a:prstGeom>
          <a:noFill/>
        </p:spPr>
        <p:txBody>
          <a:bodyPr wrap="square">
            <a:spAutoFit/>
          </a:bodyPr>
          <a:lstStyle/>
          <a:p>
            <a:r>
              <a:rPr lang="en-US" b="1" dirty="0">
                <a:solidFill>
                  <a:schemeClr val="accent1"/>
                </a:solidFill>
              </a:rPr>
              <a:t>Exemplary appropriate alignment:</a:t>
            </a:r>
          </a:p>
          <a:p>
            <a:pPr algn="just"/>
            <a:r>
              <a:rPr lang="en-US" dirty="0"/>
              <a:t>An analog multimeter is a versatile electrical measuring instrument used to measure voltage, current, and resistance. It features a needle that moves across a scale to display readings, offering real-time fluctuations that digital multimeters may not capture. Though less precise than digital models, analog multimeters are valued for their responsiveness and ability to detect transient changes in electrical signals, making them useful in certain applications like tuning circuits and troubleshooting dynamic electrical systems.</a:t>
            </a:r>
          </a:p>
          <a:p>
            <a:endParaRPr lang="en-US" dirty="0"/>
          </a:p>
          <a:p>
            <a:r>
              <a:rPr lang="en-US" b="1" dirty="0">
                <a:solidFill>
                  <a:srgbClr val="AB2328"/>
                </a:solidFill>
              </a:rPr>
              <a:t>Exemplary non-appropriate alignment</a:t>
            </a:r>
          </a:p>
          <a:p>
            <a:r>
              <a:rPr lang="en-US" dirty="0"/>
              <a:t>An analog multimeter is a versatile electrical measuring instrument used to measure voltage, current, and resistance. It features a needle that moves across a scale to display readings, offering real-time fluctuations that digital multimeters may not capture. Though less precise than digital models, analog multimeters are valued for their responsiveness and ability to detect transient changes in electrical signals, making them useful in certain applications like tuning circuits and troubleshooting dynamic electrical systems.</a:t>
            </a:r>
          </a:p>
        </p:txBody>
      </p:sp>
      <p:cxnSp>
        <p:nvCxnSpPr>
          <p:cNvPr id="9" name="Straight Connector 8">
            <a:extLst>
              <a:ext uri="{FF2B5EF4-FFF2-40B4-BE49-F238E27FC236}">
                <a16:creationId xmlns:a16="http://schemas.microsoft.com/office/drawing/2014/main" id="{72FE0572-C6AA-3A1D-DF21-F77868216D90}"/>
              </a:ext>
            </a:extLst>
          </p:cNvPr>
          <p:cNvCxnSpPr/>
          <p:nvPr/>
        </p:nvCxnSpPr>
        <p:spPr>
          <a:xfrm>
            <a:off x="8709659" y="1343025"/>
            <a:ext cx="0" cy="11144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481EA5-E92D-4E75-9702-7D4DA3CE2D2A}"/>
              </a:ext>
            </a:extLst>
          </p:cNvPr>
          <p:cNvCxnSpPr/>
          <p:nvPr/>
        </p:nvCxnSpPr>
        <p:spPr>
          <a:xfrm>
            <a:off x="447674" y="1343025"/>
            <a:ext cx="0" cy="11144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B7FD03-2136-2C38-6287-C74D71622302}"/>
              </a:ext>
            </a:extLst>
          </p:cNvPr>
          <p:cNvCxnSpPr/>
          <p:nvPr/>
        </p:nvCxnSpPr>
        <p:spPr>
          <a:xfrm>
            <a:off x="447674" y="2853861"/>
            <a:ext cx="0" cy="1114425"/>
          </a:xfrm>
          <a:prstGeom prst="line">
            <a:avLst/>
          </a:prstGeom>
          <a:ln w="28575">
            <a:solidFill>
              <a:srgbClr val="AB2328"/>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0CBE7056-1A60-0A45-59C7-017ED49D9DC2}"/>
              </a:ext>
            </a:extLst>
          </p:cNvPr>
          <p:cNvSpPr/>
          <p:nvPr/>
        </p:nvSpPr>
        <p:spPr>
          <a:xfrm>
            <a:off x="8115301" y="2853861"/>
            <a:ext cx="581025" cy="1085850"/>
          </a:xfrm>
          <a:custGeom>
            <a:avLst/>
            <a:gdLst>
              <a:gd name="connsiteX0" fmla="*/ 581025 w 581025"/>
              <a:gd name="connsiteY0" fmla="*/ 0 h 1085850"/>
              <a:gd name="connsiteX1" fmla="*/ 552450 w 581025"/>
              <a:gd name="connsiteY1" fmla="*/ 47625 h 1085850"/>
              <a:gd name="connsiteX2" fmla="*/ 523875 w 581025"/>
              <a:gd name="connsiteY2" fmla="*/ 133350 h 1085850"/>
              <a:gd name="connsiteX3" fmla="*/ 542925 w 581025"/>
              <a:gd name="connsiteY3" fmla="*/ 409575 h 1085850"/>
              <a:gd name="connsiteX4" fmla="*/ 561975 w 581025"/>
              <a:gd name="connsiteY4" fmla="*/ 514350 h 1085850"/>
              <a:gd name="connsiteX5" fmla="*/ 533400 w 581025"/>
              <a:gd name="connsiteY5" fmla="*/ 657225 h 1085850"/>
              <a:gd name="connsiteX6" fmla="*/ 485775 w 581025"/>
              <a:gd name="connsiteY6" fmla="*/ 695325 h 1085850"/>
              <a:gd name="connsiteX7" fmla="*/ 457200 w 581025"/>
              <a:gd name="connsiteY7" fmla="*/ 704850 h 1085850"/>
              <a:gd name="connsiteX8" fmla="*/ 390525 w 581025"/>
              <a:gd name="connsiteY8" fmla="*/ 781050 h 1085850"/>
              <a:gd name="connsiteX9" fmla="*/ 304800 w 581025"/>
              <a:gd name="connsiteY9" fmla="*/ 819150 h 1085850"/>
              <a:gd name="connsiteX10" fmla="*/ 238125 w 581025"/>
              <a:gd name="connsiteY10" fmla="*/ 857250 h 1085850"/>
              <a:gd name="connsiteX11" fmla="*/ 200025 w 581025"/>
              <a:gd name="connsiteY11" fmla="*/ 866775 h 1085850"/>
              <a:gd name="connsiteX12" fmla="*/ 133350 w 581025"/>
              <a:gd name="connsiteY12" fmla="*/ 895350 h 1085850"/>
              <a:gd name="connsiteX13" fmla="*/ 76200 w 581025"/>
              <a:gd name="connsiteY13" fmla="*/ 914400 h 1085850"/>
              <a:gd name="connsiteX14" fmla="*/ 47625 w 581025"/>
              <a:gd name="connsiteY14" fmla="*/ 942975 h 1085850"/>
              <a:gd name="connsiteX15" fmla="*/ 9525 w 581025"/>
              <a:gd name="connsiteY15" fmla="*/ 1047750 h 1085850"/>
              <a:gd name="connsiteX16" fmla="*/ 0 w 581025"/>
              <a:gd name="connsiteY1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1085850">
                <a:moveTo>
                  <a:pt x="581025" y="0"/>
                </a:moveTo>
                <a:cubicBezTo>
                  <a:pt x="571500" y="15875"/>
                  <a:pt x="560729" y="31066"/>
                  <a:pt x="552450" y="47625"/>
                </a:cubicBezTo>
                <a:cubicBezTo>
                  <a:pt x="534516" y="83493"/>
                  <a:pt x="532970" y="96970"/>
                  <a:pt x="523875" y="133350"/>
                </a:cubicBezTo>
                <a:cubicBezTo>
                  <a:pt x="530225" y="225425"/>
                  <a:pt x="533741" y="317739"/>
                  <a:pt x="542925" y="409575"/>
                </a:cubicBezTo>
                <a:cubicBezTo>
                  <a:pt x="546457" y="444896"/>
                  <a:pt x="560433" y="478886"/>
                  <a:pt x="561975" y="514350"/>
                </a:cubicBezTo>
                <a:cubicBezTo>
                  <a:pt x="563975" y="560358"/>
                  <a:pt x="569922" y="620703"/>
                  <a:pt x="533400" y="657225"/>
                </a:cubicBezTo>
                <a:cubicBezTo>
                  <a:pt x="519025" y="671600"/>
                  <a:pt x="503015" y="684550"/>
                  <a:pt x="485775" y="695325"/>
                </a:cubicBezTo>
                <a:cubicBezTo>
                  <a:pt x="477261" y="700646"/>
                  <a:pt x="466725" y="701675"/>
                  <a:pt x="457200" y="704850"/>
                </a:cubicBezTo>
                <a:cubicBezTo>
                  <a:pt x="445257" y="719779"/>
                  <a:pt x="410569" y="766733"/>
                  <a:pt x="390525" y="781050"/>
                </a:cubicBezTo>
                <a:cubicBezTo>
                  <a:pt x="366959" y="797883"/>
                  <a:pt x="329692" y="806704"/>
                  <a:pt x="304800" y="819150"/>
                </a:cubicBezTo>
                <a:cubicBezTo>
                  <a:pt x="281905" y="830598"/>
                  <a:pt x="261428" y="846658"/>
                  <a:pt x="238125" y="857250"/>
                </a:cubicBezTo>
                <a:cubicBezTo>
                  <a:pt x="226208" y="862667"/>
                  <a:pt x="212328" y="862301"/>
                  <a:pt x="200025" y="866775"/>
                </a:cubicBezTo>
                <a:cubicBezTo>
                  <a:pt x="177301" y="875038"/>
                  <a:pt x="155918" y="886670"/>
                  <a:pt x="133350" y="895350"/>
                </a:cubicBezTo>
                <a:cubicBezTo>
                  <a:pt x="114608" y="902558"/>
                  <a:pt x="95250" y="908050"/>
                  <a:pt x="76200" y="914400"/>
                </a:cubicBezTo>
                <a:cubicBezTo>
                  <a:pt x="66675" y="923925"/>
                  <a:pt x="54764" y="931552"/>
                  <a:pt x="47625" y="942975"/>
                </a:cubicBezTo>
                <a:cubicBezTo>
                  <a:pt x="38886" y="956958"/>
                  <a:pt x="13114" y="1035786"/>
                  <a:pt x="9525" y="1047750"/>
                </a:cubicBezTo>
                <a:cubicBezTo>
                  <a:pt x="5763" y="1060289"/>
                  <a:pt x="0" y="1085850"/>
                  <a:pt x="0" y="1085850"/>
                </a:cubicBezTo>
              </a:path>
            </a:pathLst>
          </a:cu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29F8304-277C-A809-8AC2-3C31C5E9EB83}"/>
              </a:ext>
            </a:extLst>
          </p:cNvPr>
          <p:cNvSpPr>
            <a:spLocks noGrp="1"/>
          </p:cNvSpPr>
          <p:nvPr>
            <p:ph type="sldNum" sz="quarter" idx="12"/>
          </p:nvPr>
        </p:nvSpPr>
        <p:spPr/>
        <p:txBody>
          <a:bodyPr/>
          <a:lstStyle/>
          <a:p>
            <a:fld id="{1CF77CCB-A837-3E49-BD58-C1431ED74FC9}" type="slidenum">
              <a:rPr lang="en-US" smtClean="0"/>
              <a:pPr/>
              <a:t>22</a:t>
            </a:fld>
            <a:endParaRPr lang="en-US" dirty="0"/>
          </a:p>
        </p:txBody>
      </p:sp>
    </p:spTree>
    <p:extLst>
      <p:ext uri="{BB962C8B-B14F-4D97-AF65-F5344CB8AC3E}">
        <p14:creationId xmlns:p14="http://schemas.microsoft.com/office/powerpoint/2010/main" val="5719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8CC3-9665-F20F-8A82-084C8A1E2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7B875-7F28-99D4-75D4-8C1E5BDD3998}"/>
              </a:ext>
            </a:extLst>
          </p:cNvPr>
          <p:cNvSpPr>
            <a:spLocks noGrp="1"/>
          </p:cNvSpPr>
          <p:nvPr>
            <p:ph type="title"/>
          </p:nvPr>
        </p:nvSpPr>
        <p:spPr/>
        <p:txBody>
          <a:bodyPr/>
          <a:lstStyle/>
          <a:p>
            <a:r>
              <a:rPr lang="en-US" dirty="0"/>
              <a:t>Section-1: Introduction – Others</a:t>
            </a:r>
          </a:p>
        </p:txBody>
      </p:sp>
      <p:sp>
        <p:nvSpPr>
          <p:cNvPr id="3" name="Content Placeholder 2">
            <a:extLst>
              <a:ext uri="{FF2B5EF4-FFF2-40B4-BE49-F238E27FC236}">
                <a16:creationId xmlns:a16="http://schemas.microsoft.com/office/drawing/2014/main" id="{2E418903-901D-526C-E5A0-1D7EDFA672CB}"/>
              </a:ext>
            </a:extLst>
          </p:cNvPr>
          <p:cNvSpPr>
            <a:spLocks noGrp="1"/>
          </p:cNvSpPr>
          <p:nvPr>
            <p:ph idx="1"/>
          </p:nvPr>
        </p:nvSpPr>
        <p:spPr>
          <a:xfrm>
            <a:off x="0" y="907869"/>
            <a:ext cx="8941526" cy="3213462"/>
          </a:xfrm>
        </p:spPr>
        <p:txBody>
          <a:bodyPr>
            <a:normAutofit fontScale="85000" lnSpcReduction="10000"/>
          </a:bodyPr>
          <a:lstStyle/>
          <a:p>
            <a:pPr lvl="2" algn="just"/>
            <a:r>
              <a:rPr lang="en-US" dirty="0"/>
              <a:t>You should follow the requested template specifically. This means that you shouldn’t change font size, font color, paragraph spacing, page margin, or any other formatting.</a:t>
            </a:r>
          </a:p>
          <a:p>
            <a:pPr lvl="2" algn="just"/>
            <a:r>
              <a:rPr lang="en-US" dirty="0"/>
              <a:t>You should make the appropriate usage of tense and voice.</a:t>
            </a:r>
          </a:p>
          <a:p>
            <a:pPr lvl="2" algn="just"/>
            <a:r>
              <a:rPr lang="en-US" dirty="0"/>
              <a:t>The general rule of thump is that we use the “present tense” in the introduction and conclusion sections, the “past tense” for methodology and results sections, and “future tense” if you have a future work section.</a:t>
            </a:r>
          </a:p>
          <a:p>
            <a:pPr lvl="2" algn="just"/>
            <a:r>
              <a:rPr lang="en-US" dirty="0"/>
              <a:t>Moreover, you should be consistent in the usage of either the “third-person (passive voice)” (e.g., the circuit has been constructed according to Figure 1) and the “first-person (active voice)” (e.g., we constructed the circuit according to Figure 1). The “third-person” is usually more formal and preferable although that the “first-person” is highly popular and acceptable. </a:t>
            </a:r>
          </a:p>
          <a:p>
            <a:pPr lvl="2" algn="just"/>
            <a:r>
              <a:rPr lang="en-US" dirty="0"/>
              <a:t>When using the “first-person”, use the pronoun “we” and never use “I”. </a:t>
            </a:r>
          </a:p>
        </p:txBody>
      </p:sp>
      <p:sp>
        <p:nvSpPr>
          <p:cNvPr id="4" name="Footer Placeholder 3">
            <a:extLst>
              <a:ext uri="{FF2B5EF4-FFF2-40B4-BE49-F238E27FC236}">
                <a16:creationId xmlns:a16="http://schemas.microsoft.com/office/drawing/2014/main" id="{BDC95772-F16F-75D5-4D41-76F54D9D228A}"/>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DE10E91-72BD-F12D-8B5F-AB61F5042683}"/>
              </a:ext>
            </a:extLst>
          </p:cNvPr>
          <p:cNvSpPr>
            <a:spLocks noGrp="1"/>
          </p:cNvSpPr>
          <p:nvPr>
            <p:ph type="sldNum" sz="quarter" idx="12"/>
          </p:nvPr>
        </p:nvSpPr>
        <p:spPr/>
        <p:txBody>
          <a:bodyPr/>
          <a:lstStyle/>
          <a:p>
            <a:fld id="{1CF77CCB-A837-3E49-BD58-C1431ED74FC9}" type="slidenum">
              <a:rPr lang="en-US" smtClean="0"/>
              <a:pPr/>
              <a:t>23</a:t>
            </a:fld>
            <a:endParaRPr lang="en-US" dirty="0"/>
          </a:p>
        </p:txBody>
      </p:sp>
    </p:spTree>
    <p:extLst>
      <p:ext uri="{BB962C8B-B14F-4D97-AF65-F5344CB8AC3E}">
        <p14:creationId xmlns:p14="http://schemas.microsoft.com/office/powerpoint/2010/main" val="21195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88D2C-A5CC-BE34-4096-A70CA2E9A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15600-1324-8000-3D2C-6FC0A2F84AD0}"/>
              </a:ext>
            </a:extLst>
          </p:cNvPr>
          <p:cNvSpPr>
            <a:spLocks noGrp="1"/>
          </p:cNvSpPr>
          <p:nvPr>
            <p:ph type="title"/>
          </p:nvPr>
        </p:nvSpPr>
        <p:spPr/>
        <p:txBody>
          <a:bodyPr/>
          <a:lstStyle/>
          <a:p>
            <a:r>
              <a:rPr lang="en-US" dirty="0"/>
              <a:t>Section-1: Introduction – Others</a:t>
            </a:r>
          </a:p>
        </p:txBody>
      </p:sp>
      <p:sp>
        <p:nvSpPr>
          <p:cNvPr id="3" name="Content Placeholder 2">
            <a:extLst>
              <a:ext uri="{FF2B5EF4-FFF2-40B4-BE49-F238E27FC236}">
                <a16:creationId xmlns:a16="http://schemas.microsoft.com/office/drawing/2014/main" id="{193A663B-AD3E-618E-AE50-DE67A3041866}"/>
              </a:ext>
            </a:extLst>
          </p:cNvPr>
          <p:cNvSpPr>
            <a:spLocks noGrp="1"/>
          </p:cNvSpPr>
          <p:nvPr>
            <p:ph idx="1"/>
          </p:nvPr>
        </p:nvSpPr>
        <p:spPr>
          <a:xfrm>
            <a:off x="0" y="1306286"/>
            <a:ext cx="8941526" cy="2978331"/>
          </a:xfrm>
        </p:spPr>
        <p:txBody>
          <a:bodyPr>
            <a:normAutofit/>
          </a:bodyPr>
          <a:lstStyle/>
          <a:p>
            <a:pPr lvl="2" algn="just"/>
            <a:r>
              <a:rPr lang="en-US" dirty="0"/>
              <a:t>When writing your report stick to the “formal professional” language and avoid using “casual language”.</a:t>
            </a:r>
          </a:p>
          <a:p>
            <a:pPr lvl="2" algn="just"/>
            <a:r>
              <a:rPr lang="en-US" dirty="0"/>
              <a:t>Format your report to cover white spaces if possible.</a:t>
            </a:r>
          </a:p>
          <a:p>
            <a:pPr lvl="2" algn="just"/>
            <a:r>
              <a:rPr lang="en-US" dirty="0"/>
              <a:t>Your report should be good-looking, symmetrical, consistent, and with minimum white spaces; writing a report is an art! </a:t>
            </a:r>
            <a:r>
              <a:rPr lang="en-US" b="1" dirty="0">
                <a:solidFill>
                  <a:srgbClr val="FF0000"/>
                </a:solidFill>
              </a:rPr>
              <a:t>Don’t forget that you must read your report before submission.</a:t>
            </a:r>
          </a:p>
          <a:p>
            <a:pPr lvl="2" algn="just"/>
            <a:r>
              <a:rPr lang="en-US" dirty="0"/>
              <a:t>For EE2101 The whole introduction section should be </a:t>
            </a:r>
            <a:r>
              <a:rPr lang="en-US" u="sng" dirty="0"/>
              <a:t>at least</a:t>
            </a:r>
            <a:r>
              <a:rPr lang="en-US" dirty="0"/>
              <a:t> ¾ of page in length.</a:t>
            </a:r>
          </a:p>
        </p:txBody>
      </p:sp>
      <p:sp>
        <p:nvSpPr>
          <p:cNvPr id="4" name="Footer Placeholder 3">
            <a:extLst>
              <a:ext uri="{FF2B5EF4-FFF2-40B4-BE49-F238E27FC236}">
                <a16:creationId xmlns:a16="http://schemas.microsoft.com/office/drawing/2014/main" id="{0A1A304B-AA25-67E8-3F67-A8302B8134F3}"/>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D462C5F-B937-E710-D22A-BA5DD87D45D3}"/>
              </a:ext>
            </a:extLst>
          </p:cNvPr>
          <p:cNvSpPr>
            <a:spLocks noGrp="1"/>
          </p:cNvSpPr>
          <p:nvPr>
            <p:ph type="sldNum" sz="quarter" idx="12"/>
          </p:nvPr>
        </p:nvSpPr>
        <p:spPr/>
        <p:txBody>
          <a:bodyPr/>
          <a:lstStyle/>
          <a:p>
            <a:fld id="{1CF77CCB-A837-3E49-BD58-C1431ED74FC9}" type="slidenum">
              <a:rPr lang="en-US" smtClean="0"/>
              <a:pPr/>
              <a:t>24</a:t>
            </a:fld>
            <a:endParaRPr lang="en-US" dirty="0"/>
          </a:p>
        </p:txBody>
      </p:sp>
    </p:spTree>
    <p:extLst>
      <p:ext uri="{BB962C8B-B14F-4D97-AF65-F5344CB8AC3E}">
        <p14:creationId xmlns:p14="http://schemas.microsoft.com/office/powerpoint/2010/main" val="13375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FB842-8387-5A8A-93DF-5D81E759D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08921-FF9B-9613-2197-BC8CCE3FF03B}"/>
              </a:ext>
            </a:extLst>
          </p:cNvPr>
          <p:cNvSpPr>
            <a:spLocks noGrp="1"/>
          </p:cNvSpPr>
          <p:nvPr>
            <p:ph type="title"/>
          </p:nvPr>
        </p:nvSpPr>
        <p:spPr>
          <a:xfrm>
            <a:off x="393192" y="343065"/>
            <a:ext cx="8357616" cy="399137"/>
          </a:xfrm>
        </p:spPr>
        <p:txBody>
          <a:bodyPr/>
          <a:lstStyle/>
          <a:p>
            <a:r>
              <a:rPr lang="en-US" dirty="0"/>
              <a:t>Exercise-5 </a:t>
            </a:r>
          </a:p>
        </p:txBody>
      </p:sp>
      <p:sp>
        <p:nvSpPr>
          <p:cNvPr id="4" name="Footer Placeholder 3">
            <a:extLst>
              <a:ext uri="{FF2B5EF4-FFF2-40B4-BE49-F238E27FC236}">
                <a16:creationId xmlns:a16="http://schemas.microsoft.com/office/drawing/2014/main" id="{1DD547DE-75EA-EE55-11EA-E395E28DCA49}"/>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7341B21-35A3-BDE9-A7B9-0DF182ED85E9}"/>
              </a:ext>
            </a:extLst>
          </p:cNvPr>
          <p:cNvSpPr>
            <a:spLocks noGrp="1"/>
          </p:cNvSpPr>
          <p:nvPr>
            <p:ph type="sldNum" sz="quarter" idx="12"/>
          </p:nvPr>
        </p:nvSpPr>
        <p:spPr/>
        <p:txBody>
          <a:bodyPr/>
          <a:lstStyle/>
          <a:p>
            <a:fld id="{1CF77CCB-A837-3E49-BD58-C1431ED74FC9}" type="slidenum">
              <a:rPr lang="en-US" smtClean="0"/>
              <a:pPr/>
              <a:t>25</a:t>
            </a:fld>
            <a:endParaRPr lang="en-US" dirty="0"/>
          </a:p>
        </p:txBody>
      </p:sp>
      <p:sp>
        <p:nvSpPr>
          <p:cNvPr id="11" name="TextBox 10">
            <a:extLst>
              <a:ext uri="{FF2B5EF4-FFF2-40B4-BE49-F238E27FC236}">
                <a16:creationId xmlns:a16="http://schemas.microsoft.com/office/drawing/2014/main" id="{1E382DAC-F992-70C0-46BA-F59F4DEC831B}"/>
              </a:ext>
            </a:extLst>
          </p:cNvPr>
          <p:cNvSpPr txBox="1"/>
          <p:nvPr/>
        </p:nvSpPr>
        <p:spPr>
          <a:xfrm>
            <a:off x="308610" y="1209391"/>
            <a:ext cx="8376840" cy="2193101"/>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are given a sample paragraph below. Your task is to edit it to meet the formatting and style requirements typically expected in EE2101 lab reports.</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Sample Text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circuit is Built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accOrding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fig. 1 and tested using a voltmeter. we did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measurments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three points .the data is shown in table 1. </a:t>
            </a:r>
            <a:r>
              <a:rPr lang="en-US" sz="1800" kern="100" dirty="0">
                <a:effectLst/>
                <a:latin typeface="Aptos Light" panose="020B0004020202020204" pitchFamily="34" charset="0"/>
                <a:ea typeface="Aptos" panose="020B0004020202020204" pitchFamily="34" charset="0"/>
                <a:cs typeface="Times New Roman" panose="02020603050405020304" pitchFamily="18" charset="0"/>
              </a:rPr>
              <a:t>it show that the blue led lights up only at 5v.the red one work at 2V.this tells us which one to choose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27925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C4492-6A1D-48C3-ED0E-B15A6F24D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AAE2D-6ADF-CA57-AFA1-7889EB416AB6}"/>
              </a:ext>
            </a:extLst>
          </p:cNvPr>
          <p:cNvSpPr>
            <a:spLocks noGrp="1"/>
          </p:cNvSpPr>
          <p:nvPr>
            <p:ph type="title"/>
          </p:nvPr>
        </p:nvSpPr>
        <p:spPr/>
        <p:txBody>
          <a:bodyPr/>
          <a:lstStyle/>
          <a:p>
            <a:r>
              <a:rPr lang="en-US" dirty="0"/>
              <a:t>Section-2: Methodology</a:t>
            </a:r>
          </a:p>
        </p:txBody>
      </p:sp>
      <p:sp>
        <p:nvSpPr>
          <p:cNvPr id="3" name="Content Placeholder 2">
            <a:extLst>
              <a:ext uri="{FF2B5EF4-FFF2-40B4-BE49-F238E27FC236}">
                <a16:creationId xmlns:a16="http://schemas.microsoft.com/office/drawing/2014/main" id="{D63C1E73-F065-A8F2-3E62-B983FA627FD6}"/>
              </a:ext>
            </a:extLst>
          </p:cNvPr>
          <p:cNvSpPr>
            <a:spLocks noGrp="1"/>
          </p:cNvSpPr>
          <p:nvPr>
            <p:ph idx="1"/>
          </p:nvPr>
        </p:nvSpPr>
        <p:spPr>
          <a:xfrm>
            <a:off x="0" y="1534887"/>
            <a:ext cx="8941526" cy="2390502"/>
          </a:xfrm>
        </p:spPr>
        <p:txBody>
          <a:bodyPr>
            <a:normAutofit fontScale="92500" lnSpcReduction="10000"/>
          </a:bodyPr>
          <a:lstStyle/>
          <a:p>
            <a:pPr lvl="2" algn="just"/>
            <a:r>
              <a:rPr lang="en-US" dirty="0"/>
              <a:t>The methodology is the second section of your formal report, it is also an important section of your informal report. In the methodology you need to write and explain the experimental steps that you have conducted to perform your experiment and collect your results.</a:t>
            </a:r>
          </a:p>
          <a:p>
            <a:pPr lvl="2" algn="just"/>
            <a:r>
              <a:rPr lang="en-US" dirty="0"/>
              <a:t>The key concept here is that your description should make the experiment to be </a:t>
            </a:r>
            <a:r>
              <a:rPr lang="en-US" b="1" u="sng" dirty="0"/>
              <a:t>“</a:t>
            </a:r>
            <a:r>
              <a:rPr lang="en-US" b="1" u="sng" dirty="0">
                <a:solidFill>
                  <a:srgbClr val="FF0000"/>
                </a:solidFill>
              </a:rPr>
              <a:t>reproducible</a:t>
            </a:r>
            <a:r>
              <a:rPr lang="en-US" b="1" u="sng" dirty="0"/>
              <a:t>”</a:t>
            </a:r>
            <a:r>
              <a:rPr lang="en-US" dirty="0"/>
              <a:t>. This means that anyone who read your report should be able to conduct the same exact experiment under the same exact settings and use the same exact devices/tools to collect the same exact numerical results. </a:t>
            </a:r>
          </a:p>
          <a:p>
            <a:pPr lvl="2" algn="just"/>
            <a:endParaRPr lang="en-US" dirty="0"/>
          </a:p>
        </p:txBody>
      </p:sp>
      <p:sp>
        <p:nvSpPr>
          <p:cNvPr id="4" name="Footer Placeholder 3">
            <a:extLst>
              <a:ext uri="{FF2B5EF4-FFF2-40B4-BE49-F238E27FC236}">
                <a16:creationId xmlns:a16="http://schemas.microsoft.com/office/drawing/2014/main" id="{580C3289-2E38-9047-1E45-6B7D741915C9}"/>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AD1B9F29-346B-BE0C-8DC2-7D9F4438E8EB}"/>
              </a:ext>
            </a:extLst>
          </p:cNvPr>
          <p:cNvSpPr>
            <a:spLocks noGrp="1"/>
          </p:cNvSpPr>
          <p:nvPr>
            <p:ph type="sldNum" sz="quarter" idx="12"/>
          </p:nvPr>
        </p:nvSpPr>
        <p:spPr/>
        <p:txBody>
          <a:bodyPr/>
          <a:lstStyle/>
          <a:p>
            <a:fld id="{1CF77CCB-A837-3E49-BD58-C1431ED74FC9}" type="slidenum">
              <a:rPr lang="en-US" smtClean="0"/>
              <a:pPr/>
              <a:t>26</a:t>
            </a:fld>
            <a:endParaRPr lang="en-US" dirty="0"/>
          </a:p>
        </p:txBody>
      </p:sp>
    </p:spTree>
    <p:extLst>
      <p:ext uri="{BB962C8B-B14F-4D97-AF65-F5344CB8AC3E}">
        <p14:creationId xmlns:p14="http://schemas.microsoft.com/office/powerpoint/2010/main" val="27448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C7C2A-09F9-297A-176B-EA5FAD7B0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4B9B1-0EDA-EF23-95F0-BE598D7CD472}"/>
              </a:ext>
            </a:extLst>
          </p:cNvPr>
          <p:cNvSpPr>
            <a:spLocks noGrp="1"/>
          </p:cNvSpPr>
          <p:nvPr>
            <p:ph type="title"/>
          </p:nvPr>
        </p:nvSpPr>
        <p:spPr/>
        <p:txBody>
          <a:bodyPr/>
          <a:lstStyle/>
          <a:p>
            <a:r>
              <a:rPr lang="en-US" dirty="0"/>
              <a:t>Section-2: Methodology</a:t>
            </a:r>
          </a:p>
        </p:txBody>
      </p:sp>
      <p:sp>
        <p:nvSpPr>
          <p:cNvPr id="4" name="Footer Placeholder 3">
            <a:extLst>
              <a:ext uri="{FF2B5EF4-FFF2-40B4-BE49-F238E27FC236}">
                <a16:creationId xmlns:a16="http://schemas.microsoft.com/office/drawing/2014/main" id="{31460D6E-1974-A0AD-FAA4-7BB915D2D5E3}"/>
              </a:ext>
            </a:extLst>
          </p:cNvPr>
          <p:cNvSpPr>
            <a:spLocks noGrp="1"/>
          </p:cNvSpPr>
          <p:nvPr>
            <p:ph type="ftr" sz="quarter" idx="3"/>
          </p:nvPr>
        </p:nvSpPr>
        <p:spPr/>
        <p:txBody>
          <a:bodyPr/>
          <a:lstStyle/>
          <a:p>
            <a:r>
              <a:rPr lang="en-US"/>
              <a:t>/ 56</a:t>
            </a:r>
            <a:endParaRPr lang="en-US" dirty="0"/>
          </a:p>
        </p:txBody>
      </p:sp>
      <p:sp>
        <p:nvSpPr>
          <p:cNvPr id="7" name="Content Placeholder 2">
            <a:extLst>
              <a:ext uri="{FF2B5EF4-FFF2-40B4-BE49-F238E27FC236}">
                <a16:creationId xmlns:a16="http://schemas.microsoft.com/office/drawing/2014/main" id="{586D294A-2B23-F3AF-CDE0-09139A42E920}"/>
              </a:ext>
            </a:extLst>
          </p:cNvPr>
          <p:cNvSpPr>
            <a:spLocks noGrp="1"/>
          </p:cNvSpPr>
          <p:nvPr>
            <p:ph idx="1"/>
          </p:nvPr>
        </p:nvSpPr>
        <p:spPr>
          <a:xfrm>
            <a:off x="0" y="855617"/>
            <a:ext cx="8941526" cy="3585753"/>
          </a:xfrm>
        </p:spPr>
        <p:txBody>
          <a:bodyPr>
            <a:normAutofit fontScale="77500" lnSpcReduction="20000"/>
          </a:bodyPr>
          <a:lstStyle/>
          <a:p>
            <a:pPr lvl="2" algn="just"/>
            <a:r>
              <a:rPr lang="en-US" dirty="0"/>
              <a:t>To write the methodology section, (i) start by explaining your experimental procedure in upper-level description, (ii) after that, break down your methodology into subsections and report the experimental steps in the appropriate subsections. Example:</a:t>
            </a:r>
          </a:p>
          <a:p>
            <a:pPr marL="319087" lvl="2" indent="0" algn="ctr">
              <a:buNone/>
            </a:pPr>
            <a:r>
              <a:rPr lang="en-US" dirty="0"/>
              <a:t>II. Methodology</a:t>
            </a:r>
          </a:p>
          <a:p>
            <a:pPr marL="319087" lvl="2" indent="0" algn="just">
              <a:buNone/>
            </a:pPr>
            <a:r>
              <a:rPr lang="en-US" dirty="0"/>
              <a:t>We aim to investigate the characteristics and applications of analog multimeters. To do so, construct various circuits to measure the internal resistance; after that, we designed shunt resistors to extend ammeter range; and finally, we evaluated the sensitivity of the device via ohm/volt analysis. In the following we describe each of the experimental steps.</a:t>
            </a:r>
          </a:p>
          <a:p>
            <a:pPr marL="319087" lvl="2" indent="0" algn="just">
              <a:buNone/>
            </a:pPr>
            <a:r>
              <a:rPr lang="en-US" dirty="0"/>
              <a:t>A. Measuring the internal resistance of an analog multimeter.</a:t>
            </a:r>
          </a:p>
          <a:p>
            <a:pPr marL="319087" lvl="2" indent="0" algn="just">
              <a:buNone/>
            </a:pPr>
            <a:r>
              <a:rPr lang="en-US" dirty="0"/>
              <a:t>Your experimental steps for subsection II.A here.</a:t>
            </a:r>
          </a:p>
          <a:p>
            <a:pPr marL="319087" lvl="2" indent="0" algn="just">
              <a:buNone/>
            </a:pPr>
            <a:r>
              <a:rPr lang="en-US" dirty="0"/>
              <a:t>B. Extending the analog multimeter range using shunt resistor.</a:t>
            </a:r>
          </a:p>
          <a:p>
            <a:pPr marL="319087" lvl="2" indent="0" algn="just">
              <a:buNone/>
            </a:pPr>
            <a:r>
              <a:rPr lang="en-US" dirty="0"/>
              <a:t>Your experimental steps for subsection II.B here.</a:t>
            </a:r>
          </a:p>
          <a:p>
            <a:pPr marL="319087" lvl="2" indent="0" algn="just">
              <a:buNone/>
            </a:pPr>
            <a:r>
              <a:rPr lang="en-US" dirty="0"/>
              <a:t>C. Evaluating the sensitivity of the analog multimeter.</a:t>
            </a:r>
          </a:p>
          <a:p>
            <a:pPr marL="319087" lvl="2" indent="0" algn="just">
              <a:buNone/>
            </a:pPr>
            <a:r>
              <a:rPr lang="en-US" dirty="0"/>
              <a:t>Your experimental steps for subsection II.C here.</a:t>
            </a:r>
          </a:p>
        </p:txBody>
      </p:sp>
      <p:sp>
        <p:nvSpPr>
          <p:cNvPr id="8" name="Rectangle 7">
            <a:extLst>
              <a:ext uri="{FF2B5EF4-FFF2-40B4-BE49-F238E27FC236}">
                <a16:creationId xmlns:a16="http://schemas.microsoft.com/office/drawing/2014/main" id="{A89BED74-C237-0165-E727-A9787AFA7DD3}"/>
              </a:ext>
            </a:extLst>
          </p:cNvPr>
          <p:cNvSpPr/>
          <p:nvPr/>
        </p:nvSpPr>
        <p:spPr>
          <a:xfrm>
            <a:off x="241663" y="1456509"/>
            <a:ext cx="8843554" cy="3069771"/>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0912EB3-38B3-BFB5-C546-5DB8A0E426DD}"/>
              </a:ext>
            </a:extLst>
          </p:cNvPr>
          <p:cNvCxnSpPr/>
          <p:nvPr/>
        </p:nvCxnSpPr>
        <p:spPr>
          <a:xfrm flipH="1">
            <a:off x="5532120" y="1626326"/>
            <a:ext cx="69233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D588F8C-7F83-EAC4-EABE-36ACD5B0111D}"/>
              </a:ext>
            </a:extLst>
          </p:cNvPr>
          <p:cNvSpPr txBox="1"/>
          <p:nvPr/>
        </p:nvSpPr>
        <p:spPr>
          <a:xfrm>
            <a:off x="6224451" y="1476285"/>
            <a:ext cx="2526357" cy="300082"/>
          </a:xfrm>
          <a:prstGeom prst="rect">
            <a:avLst/>
          </a:prstGeom>
          <a:noFill/>
        </p:spPr>
        <p:txBody>
          <a:bodyPr wrap="square" rtlCol="0">
            <a:spAutoFit/>
          </a:bodyPr>
          <a:lstStyle/>
          <a:p>
            <a:r>
              <a:rPr lang="en-US" dirty="0">
                <a:solidFill>
                  <a:srgbClr val="AB2328"/>
                </a:solidFill>
              </a:rPr>
              <a:t>Section II, the methodology.</a:t>
            </a:r>
          </a:p>
        </p:txBody>
      </p:sp>
      <p:cxnSp>
        <p:nvCxnSpPr>
          <p:cNvPr id="11" name="Straight Arrow Connector 10">
            <a:extLst>
              <a:ext uri="{FF2B5EF4-FFF2-40B4-BE49-F238E27FC236}">
                <a16:creationId xmlns:a16="http://schemas.microsoft.com/office/drawing/2014/main" id="{1CDBFBBB-CF6E-CC08-1589-EEFEA62B2588}"/>
              </a:ext>
            </a:extLst>
          </p:cNvPr>
          <p:cNvCxnSpPr>
            <a:cxnSpLocks/>
          </p:cNvCxnSpPr>
          <p:nvPr/>
        </p:nvCxnSpPr>
        <p:spPr>
          <a:xfrm flipH="1" flipV="1">
            <a:off x="7637417" y="2460170"/>
            <a:ext cx="330926" cy="376645"/>
          </a:xfrm>
          <a:prstGeom prst="straightConnector1">
            <a:avLst/>
          </a:prstGeom>
          <a:ln w="38100">
            <a:solidFill>
              <a:srgbClr val="DAAA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5310D0-9BA4-9C79-1BAE-584AC7AA7243}"/>
              </a:ext>
            </a:extLst>
          </p:cNvPr>
          <p:cNvSpPr txBox="1"/>
          <p:nvPr/>
        </p:nvSpPr>
        <p:spPr>
          <a:xfrm>
            <a:off x="7857309" y="2890409"/>
            <a:ext cx="1223554" cy="923330"/>
          </a:xfrm>
          <a:prstGeom prst="rect">
            <a:avLst/>
          </a:prstGeom>
          <a:noFill/>
        </p:spPr>
        <p:txBody>
          <a:bodyPr wrap="square" rtlCol="0">
            <a:spAutoFit/>
          </a:bodyPr>
          <a:lstStyle/>
          <a:p>
            <a:pPr algn="just"/>
            <a:r>
              <a:rPr lang="en-US" dirty="0">
                <a:solidFill>
                  <a:srgbClr val="DAAA00"/>
                </a:solidFill>
              </a:rPr>
              <a:t>Upper-level description of the methodology</a:t>
            </a:r>
          </a:p>
        </p:txBody>
      </p:sp>
      <p:cxnSp>
        <p:nvCxnSpPr>
          <p:cNvPr id="13" name="Straight Arrow Connector 12">
            <a:extLst>
              <a:ext uri="{FF2B5EF4-FFF2-40B4-BE49-F238E27FC236}">
                <a16:creationId xmlns:a16="http://schemas.microsoft.com/office/drawing/2014/main" id="{20652955-6366-F229-9D4F-C401BA001D07}"/>
              </a:ext>
            </a:extLst>
          </p:cNvPr>
          <p:cNvCxnSpPr>
            <a:cxnSpLocks/>
          </p:cNvCxnSpPr>
          <p:nvPr/>
        </p:nvCxnSpPr>
        <p:spPr>
          <a:xfrm flipH="1">
            <a:off x="5954486" y="2994567"/>
            <a:ext cx="498565"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919B3B-2331-87F1-BE8A-DD7EBC881495}"/>
              </a:ext>
            </a:extLst>
          </p:cNvPr>
          <p:cNvSpPr txBox="1"/>
          <p:nvPr/>
        </p:nvSpPr>
        <p:spPr>
          <a:xfrm>
            <a:off x="6423660" y="2841353"/>
            <a:ext cx="1429295" cy="300082"/>
          </a:xfrm>
          <a:prstGeom prst="rect">
            <a:avLst/>
          </a:prstGeom>
          <a:noFill/>
        </p:spPr>
        <p:txBody>
          <a:bodyPr wrap="square" rtlCol="0">
            <a:spAutoFit/>
          </a:bodyPr>
          <a:lstStyle/>
          <a:p>
            <a:pPr algn="just"/>
            <a:r>
              <a:rPr lang="en-US" dirty="0">
                <a:solidFill>
                  <a:schemeClr val="accent5"/>
                </a:solidFill>
              </a:rPr>
              <a:t>Subsection II.A</a:t>
            </a:r>
          </a:p>
        </p:txBody>
      </p:sp>
      <p:cxnSp>
        <p:nvCxnSpPr>
          <p:cNvPr id="15" name="Straight Arrow Connector 14">
            <a:extLst>
              <a:ext uri="{FF2B5EF4-FFF2-40B4-BE49-F238E27FC236}">
                <a16:creationId xmlns:a16="http://schemas.microsoft.com/office/drawing/2014/main" id="{AB987A82-94F6-AE28-ADF8-F689BB10739F}"/>
              </a:ext>
            </a:extLst>
          </p:cNvPr>
          <p:cNvCxnSpPr>
            <a:cxnSpLocks/>
          </p:cNvCxnSpPr>
          <p:nvPr/>
        </p:nvCxnSpPr>
        <p:spPr>
          <a:xfrm flipH="1">
            <a:off x="5532120" y="3643355"/>
            <a:ext cx="498565"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DE60C6A-2E75-2604-63F1-3D6B57B94B6D}"/>
              </a:ext>
            </a:extLst>
          </p:cNvPr>
          <p:cNvSpPr txBox="1"/>
          <p:nvPr/>
        </p:nvSpPr>
        <p:spPr>
          <a:xfrm>
            <a:off x="6058334" y="3491320"/>
            <a:ext cx="1429295" cy="300082"/>
          </a:xfrm>
          <a:prstGeom prst="rect">
            <a:avLst/>
          </a:prstGeom>
          <a:noFill/>
        </p:spPr>
        <p:txBody>
          <a:bodyPr wrap="square" rtlCol="0">
            <a:spAutoFit/>
          </a:bodyPr>
          <a:lstStyle/>
          <a:p>
            <a:pPr algn="just"/>
            <a:r>
              <a:rPr lang="en-US" dirty="0">
                <a:solidFill>
                  <a:schemeClr val="accent4"/>
                </a:solidFill>
              </a:rPr>
              <a:t>Subsection II.B</a:t>
            </a:r>
          </a:p>
        </p:txBody>
      </p:sp>
      <p:cxnSp>
        <p:nvCxnSpPr>
          <p:cNvPr id="17" name="Straight Arrow Connector 16">
            <a:extLst>
              <a:ext uri="{FF2B5EF4-FFF2-40B4-BE49-F238E27FC236}">
                <a16:creationId xmlns:a16="http://schemas.microsoft.com/office/drawing/2014/main" id="{E89AA7C1-774D-FA2A-D48E-C4FDEAD3FB14}"/>
              </a:ext>
            </a:extLst>
          </p:cNvPr>
          <p:cNvCxnSpPr>
            <a:cxnSpLocks/>
          </p:cNvCxnSpPr>
          <p:nvPr/>
        </p:nvCxnSpPr>
        <p:spPr>
          <a:xfrm flipH="1">
            <a:off x="5282837" y="4220298"/>
            <a:ext cx="49856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B19BFC-31BE-9022-D282-A789FDD3B057}"/>
              </a:ext>
            </a:extLst>
          </p:cNvPr>
          <p:cNvSpPr txBox="1"/>
          <p:nvPr/>
        </p:nvSpPr>
        <p:spPr>
          <a:xfrm>
            <a:off x="5781402" y="4071618"/>
            <a:ext cx="1429295" cy="300082"/>
          </a:xfrm>
          <a:prstGeom prst="rect">
            <a:avLst/>
          </a:prstGeom>
          <a:noFill/>
        </p:spPr>
        <p:txBody>
          <a:bodyPr wrap="square" rtlCol="0">
            <a:spAutoFit/>
          </a:bodyPr>
          <a:lstStyle/>
          <a:p>
            <a:pPr algn="just"/>
            <a:r>
              <a:rPr lang="en-US" dirty="0">
                <a:solidFill>
                  <a:srgbClr val="7030A0"/>
                </a:solidFill>
              </a:rPr>
              <a:t>Subsection II.C</a:t>
            </a:r>
          </a:p>
        </p:txBody>
      </p:sp>
      <p:sp>
        <p:nvSpPr>
          <p:cNvPr id="3" name="Slide Number Placeholder 2">
            <a:extLst>
              <a:ext uri="{FF2B5EF4-FFF2-40B4-BE49-F238E27FC236}">
                <a16:creationId xmlns:a16="http://schemas.microsoft.com/office/drawing/2014/main" id="{7DF2C744-66B2-9488-BC84-FDB065CA5FA4}"/>
              </a:ext>
            </a:extLst>
          </p:cNvPr>
          <p:cNvSpPr>
            <a:spLocks noGrp="1"/>
          </p:cNvSpPr>
          <p:nvPr>
            <p:ph type="sldNum" sz="quarter" idx="12"/>
          </p:nvPr>
        </p:nvSpPr>
        <p:spPr/>
        <p:txBody>
          <a:bodyPr/>
          <a:lstStyle/>
          <a:p>
            <a:fld id="{1CF77CCB-A837-3E49-BD58-C1431ED74FC9}" type="slidenum">
              <a:rPr lang="en-US" smtClean="0"/>
              <a:pPr/>
              <a:t>27</a:t>
            </a:fld>
            <a:endParaRPr lang="en-US" dirty="0"/>
          </a:p>
        </p:txBody>
      </p:sp>
    </p:spTree>
    <p:extLst>
      <p:ext uri="{BB962C8B-B14F-4D97-AF65-F5344CB8AC3E}">
        <p14:creationId xmlns:p14="http://schemas.microsoft.com/office/powerpoint/2010/main" val="7622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4"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DC02-EEAC-4BBB-A17E-5E0BFD671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9F0F0-EB31-2648-23D4-4BFA90CF0957}"/>
              </a:ext>
            </a:extLst>
          </p:cNvPr>
          <p:cNvSpPr>
            <a:spLocks noGrp="1"/>
          </p:cNvSpPr>
          <p:nvPr>
            <p:ph type="title"/>
          </p:nvPr>
        </p:nvSpPr>
        <p:spPr/>
        <p:txBody>
          <a:bodyPr/>
          <a:lstStyle/>
          <a:p>
            <a:r>
              <a:rPr lang="en-US" dirty="0"/>
              <a:t>Section-2: Methodology</a:t>
            </a:r>
          </a:p>
        </p:txBody>
      </p:sp>
      <p:sp>
        <p:nvSpPr>
          <p:cNvPr id="3" name="Content Placeholder 2">
            <a:extLst>
              <a:ext uri="{FF2B5EF4-FFF2-40B4-BE49-F238E27FC236}">
                <a16:creationId xmlns:a16="http://schemas.microsoft.com/office/drawing/2014/main" id="{4B6AE1B7-36F8-9736-86F6-CD0527B77F14}"/>
              </a:ext>
            </a:extLst>
          </p:cNvPr>
          <p:cNvSpPr>
            <a:spLocks noGrp="1"/>
          </p:cNvSpPr>
          <p:nvPr>
            <p:ph idx="1"/>
          </p:nvPr>
        </p:nvSpPr>
        <p:spPr>
          <a:xfrm>
            <a:off x="0" y="855617"/>
            <a:ext cx="8941526" cy="3434443"/>
          </a:xfrm>
        </p:spPr>
        <p:txBody>
          <a:bodyPr>
            <a:normAutofit fontScale="92500" lnSpcReduction="20000"/>
          </a:bodyPr>
          <a:lstStyle/>
          <a:p>
            <a:pPr lvl="2" algn="just"/>
            <a:r>
              <a:rPr lang="en-US" dirty="0"/>
              <a:t>In any of these subsections, you need to “generalize” in your description. In another words, don’t design your methodology on how to conduct the experiment on the very specific circuit you constructed in the lab, but rather how to conduct the experiment on any generic circuit.</a:t>
            </a:r>
          </a:p>
          <a:p>
            <a:pPr lvl="2" algn="just"/>
            <a:r>
              <a:rPr lang="en-US" dirty="0"/>
              <a:t>You will probably need to insert figures that show circuit diagrams that you have built; don’t refer to the diagram from the notebook, but rather insert.</a:t>
            </a:r>
          </a:p>
          <a:p>
            <a:pPr marL="319087" lvl="2" indent="0" algn="just">
              <a:buNone/>
            </a:pPr>
            <a:r>
              <a:rPr lang="en-US" dirty="0">
                <a:solidFill>
                  <a:srgbClr val="AB2328"/>
                </a:solidFill>
              </a:rPr>
              <a:t>Bad practice: “we constructed the circuit in Figure-1 in the lab manual”.</a:t>
            </a:r>
          </a:p>
          <a:p>
            <a:pPr marL="319087" lvl="2" indent="0" algn="just">
              <a:buNone/>
            </a:pPr>
            <a:r>
              <a:rPr lang="en-US" dirty="0">
                <a:solidFill>
                  <a:schemeClr val="accent1"/>
                </a:solidFill>
              </a:rPr>
              <a:t>Good practice: “we constructed the circuit in Figure-1 above” (with actual circuit inserted).</a:t>
            </a:r>
          </a:p>
          <a:p>
            <a:pPr lvl="2" algn="just"/>
            <a:r>
              <a:rPr lang="en-US" dirty="0"/>
              <a:t>For the methodology section, don’t insert the values of elements/tools that you have actually used (i.e., resistances values, utilized voltage values … </a:t>
            </a:r>
            <a:r>
              <a:rPr lang="en-US" dirty="0" err="1"/>
              <a:t>etc</a:t>
            </a:r>
            <a:r>
              <a:rPr lang="en-US" dirty="0"/>
              <a:t>). </a:t>
            </a:r>
            <a:r>
              <a:rPr lang="en-US" u="sng" dirty="0"/>
              <a:t>Report these values in the results section and not in the methodology</a:t>
            </a:r>
            <a:r>
              <a:rPr lang="en-US" dirty="0"/>
              <a:t>.</a:t>
            </a:r>
          </a:p>
          <a:p>
            <a:pPr marL="319087" lvl="2" indent="0" algn="just">
              <a:buNone/>
            </a:pPr>
            <a:endParaRPr lang="en-US" dirty="0"/>
          </a:p>
          <a:p>
            <a:pPr marL="319087" lvl="2" indent="0" algn="just">
              <a:buNone/>
            </a:pPr>
            <a:endParaRPr lang="en-US" dirty="0"/>
          </a:p>
          <a:p>
            <a:pPr lvl="2" algn="just"/>
            <a:endParaRPr lang="en-US" dirty="0"/>
          </a:p>
        </p:txBody>
      </p:sp>
      <p:sp>
        <p:nvSpPr>
          <p:cNvPr id="4" name="Footer Placeholder 3">
            <a:extLst>
              <a:ext uri="{FF2B5EF4-FFF2-40B4-BE49-F238E27FC236}">
                <a16:creationId xmlns:a16="http://schemas.microsoft.com/office/drawing/2014/main" id="{7D849FA5-70F9-C9E8-51FD-B8A4CEE2B05A}"/>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60AB024-6EB9-8BA1-0031-F7FD80907122}"/>
              </a:ext>
            </a:extLst>
          </p:cNvPr>
          <p:cNvSpPr>
            <a:spLocks noGrp="1"/>
          </p:cNvSpPr>
          <p:nvPr>
            <p:ph type="sldNum" sz="quarter" idx="12"/>
          </p:nvPr>
        </p:nvSpPr>
        <p:spPr/>
        <p:txBody>
          <a:bodyPr/>
          <a:lstStyle/>
          <a:p>
            <a:fld id="{1CF77CCB-A837-3E49-BD58-C1431ED74FC9}" type="slidenum">
              <a:rPr lang="en-US" smtClean="0"/>
              <a:pPr/>
              <a:t>28</a:t>
            </a:fld>
            <a:endParaRPr lang="en-US" dirty="0"/>
          </a:p>
        </p:txBody>
      </p:sp>
    </p:spTree>
    <p:extLst>
      <p:ext uri="{BB962C8B-B14F-4D97-AF65-F5344CB8AC3E}">
        <p14:creationId xmlns:p14="http://schemas.microsoft.com/office/powerpoint/2010/main" val="24710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2EAA-729F-FE3F-304C-FB9599304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E461A-D21B-A25A-C16A-1B95042D0155}"/>
              </a:ext>
            </a:extLst>
          </p:cNvPr>
          <p:cNvSpPr>
            <a:spLocks noGrp="1"/>
          </p:cNvSpPr>
          <p:nvPr>
            <p:ph type="title"/>
          </p:nvPr>
        </p:nvSpPr>
        <p:spPr>
          <a:xfrm>
            <a:off x="393192" y="343065"/>
            <a:ext cx="8357616" cy="399137"/>
          </a:xfrm>
        </p:spPr>
        <p:txBody>
          <a:bodyPr/>
          <a:lstStyle/>
          <a:p>
            <a:r>
              <a:rPr lang="en-US" dirty="0"/>
              <a:t>Exercise-6 </a:t>
            </a:r>
          </a:p>
        </p:txBody>
      </p:sp>
      <p:sp>
        <p:nvSpPr>
          <p:cNvPr id="4" name="Footer Placeholder 3">
            <a:extLst>
              <a:ext uri="{FF2B5EF4-FFF2-40B4-BE49-F238E27FC236}">
                <a16:creationId xmlns:a16="http://schemas.microsoft.com/office/drawing/2014/main" id="{FCAF5505-AC38-77F8-5200-249345FDD0A7}"/>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D5C959C-70B7-88C0-CE7B-2C0ED86139D5}"/>
              </a:ext>
            </a:extLst>
          </p:cNvPr>
          <p:cNvSpPr>
            <a:spLocks noGrp="1"/>
          </p:cNvSpPr>
          <p:nvPr>
            <p:ph type="sldNum" sz="quarter" idx="12"/>
          </p:nvPr>
        </p:nvSpPr>
        <p:spPr/>
        <p:txBody>
          <a:bodyPr/>
          <a:lstStyle/>
          <a:p>
            <a:fld id="{1CF77CCB-A837-3E49-BD58-C1431ED74FC9}" type="slidenum">
              <a:rPr lang="en-US" smtClean="0"/>
              <a:pPr/>
              <a:t>29</a:t>
            </a:fld>
            <a:endParaRPr lang="en-US" dirty="0"/>
          </a:p>
        </p:txBody>
      </p:sp>
      <p:sp>
        <p:nvSpPr>
          <p:cNvPr id="11" name="TextBox 10">
            <a:extLst>
              <a:ext uri="{FF2B5EF4-FFF2-40B4-BE49-F238E27FC236}">
                <a16:creationId xmlns:a16="http://schemas.microsoft.com/office/drawing/2014/main" id="{2B45AA38-58FB-845A-3BC8-A6DAB8223429}"/>
              </a:ext>
            </a:extLst>
          </p:cNvPr>
          <p:cNvSpPr txBox="1"/>
          <p:nvPr/>
        </p:nvSpPr>
        <p:spPr>
          <a:xfrm>
            <a:off x="308610" y="1054058"/>
            <a:ext cx="8376840" cy="3035383"/>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You’re reviewing a peer’s methodology paragraph below. Your task is to assess its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reproducibility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improve it.</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Peer’s Methodology Paragraph: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did the experiment using some resistors and LEDs. The circuit was built just like we saw in the lab. Then we turned on the power and looked at what happened. We wrote down what we saw. A multimeter was used sometimes.”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List 3–5 specific reasons why the paragraph is not reproducible.</a:t>
            </a:r>
          </a:p>
        </p:txBody>
      </p:sp>
    </p:spTree>
    <p:extLst>
      <p:ext uri="{BB962C8B-B14F-4D97-AF65-F5344CB8AC3E}">
        <p14:creationId xmlns:p14="http://schemas.microsoft.com/office/powerpoint/2010/main" val="307259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504D-11BA-5ECE-6E95-18131423A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E300D-3654-43B1-E87E-9337160641DB}"/>
              </a:ext>
            </a:extLst>
          </p:cNvPr>
          <p:cNvSpPr>
            <a:spLocks noGrp="1"/>
          </p:cNvSpPr>
          <p:nvPr>
            <p:ph type="title"/>
          </p:nvPr>
        </p:nvSpPr>
        <p:spPr/>
        <p:txBody>
          <a:bodyPr/>
          <a:lstStyle/>
          <a:p>
            <a:r>
              <a:rPr lang="en-US" dirty="0"/>
              <a:t>EE2101 Lab Reports</a:t>
            </a:r>
          </a:p>
        </p:txBody>
      </p:sp>
      <p:sp>
        <p:nvSpPr>
          <p:cNvPr id="3" name="Content Placeholder 2">
            <a:extLst>
              <a:ext uri="{FF2B5EF4-FFF2-40B4-BE49-F238E27FC236}">
                <a16:creationId xmlns:a16="http://schemas.microsoft.com/office/drawing/2014/main" id="{F0E4546F-0619-901D-8606-3BE596DB7D96}"/>
              </a:ext>
            </a:extLst>
          </p:cNvPr>
          <p:cNvSpPr>
            <a:spLocks noGrp="1"/>
          </p:cNvSpPr>
          <p:nvPr>
            <p:ph idx="1"/>
          </p:nvPr>
        </p:nvSpPr>
        <p:spPr>
          <a:xfrm>
            <a:off x="163502" y="1447307"/>
            <a:ext cx="8357616" cy="2954875"/>
          </a:xfrm>
        </p:spPr>
        <p:txBody>
          <a:bodyPr>
            <a:normAutofit fontScale="92500"/>
          </a:bodyPr>
          <a:lstStyle/>
          <a:p>
            <a:pPr lvl="2" algn="just"/>
            <a:r>
              <a:rPr lang="en-US" dirty="0"/>
              <a:t>Two kinds of reports for EE2101 lab</a:t>
            </a:r>
            <a:r>
              <a:rPr lang="en-US" b="1" dirty="0"/>
              <a:t>:</a:t>
            </a:r>
          </a:p>
          <a:p>
            <a:pPr lvl="2" algn="just"/>
            <a:r>
              <a:rPr lang="en-US" b="1" dirty="0"/>
              <a:t>Formal report: </a:t>
            </a:r>
            <a:r>
              <a:rPr lang="en-US" dirty="0"/>
              <a:t>Follows scientific style—includes abstract, introduction, methodology, results and discussion, conclusion, and references.</a:t>
            </a:r>
          </a:p>
          <a:p>
            <a:pPr lvl="2" algn="just"/>
            <a:r>
              <a:rPr lang="en-US" b="1" dirty="0"/>
              <a:t>Informal report:</a:t>
            </a:r>
            <a:r>
              <a:rPr lang="en-US" dirty="0"/>
              <a:t> Also referred to as the </a:t>
            </a:r>
            <a:r>
              <a:rPr lang="en-US" u="sng" dirty="0"/>
              <a:t>lab notebook</a:t>
            </a:r>
            <a:r>
              <a:rPr lang="en-US" dirty="0"/>
              <a:t>, focuses on experiment steps and results—less emphasis on structure or citations.</a:t>
            </a:r>
          </a:p>
          <a:p>
            <a:pPr lvl="2" algn="just"/>
            <a:endParaRPr lang="en-US" dirty="0"/>
          </a:p>
          <a:p>
            <a:pPr lvl="2" algn="just"/>
            <a:r>
              <a:rPr lang="en-US" dirty="0"/>
              <a:t>In the following, we investigate structure and sections of both formal and informal reports.</a:t>
            </a:r>
          </a:p>
        </p:txBody>
      </p:sp>
      <p:sp>
        <p:nvSpPr>
          <p:cNvPr id="4" name="Footer Placeholder 3">
            <a:extLst>
              <a:ext uri="{FF2B5EF4-FFF2-40B4-BE49-F238E27FC236}">
                <a16:creationId xmlns:a16="http://schemas.microsoft.com/office/drawing/2014/main" id="{669153A5-35CB-8B30-6BF8-A54324B9A15E}"/>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0477BE3-DF0A-7E57-AED3-76EB219D78FC}"/>
              </a:ext>
            </a:extLst>
          </p:cNvPr>
          <p:cNvSpPr>
            <a:spLocks noGrp="1"/>
          </p:cNvSpPr>
          <p:nvPr>
            <p:ph type="sldNum" sz="quarter" idx="12"/>
          </p:nvPr>
        </p:nvSpPr>
        <p:spPr/>
        <p:txBody>
          <a:bodyPr/>
          <a:lstStyle/>
          <a:p>
            <a:fld id="{1CF77CCB-A837-3E49-BD58-C1431ED74FC9}" type="slidenum">
              <a:rPr lang="en-US" smtClean="0"/>
              <a:pPr/>
              <a:t>3</a:t>
            </a:fld>
            <a:endParaRPr lang="en-US" dirty="0"/>
          </a:p>
        </p:txBody>
      </p:sp>
    </p:spTree>
    <p:extLst>
      <p:ext uri="{BB962C8B-B14F-4D97-AF65-F5344CB8AC3E}">
        <p14:creationId xmlns:p14="http://schemas.microsoft.com/office/powerpoint/2010/main" val="276451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BC25-D5C1-9295-B204-703DD07E9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7102C-8838-0B16-6BE5-2229EAC34064}"/>
              </a:ext>
            </a:extLst>
          </p:cNvPr>
          <p:cNvSpPr>
            <a:spLocks noGrp="1"/>
          </p:cNvSpPr>
          <p:nvPr>
            <p:ph type="title"/>
          </p:nvPr>
        </p:nvSpPr>
        <p:spPr/>
        <p:txBody>
          <a:bodyPr/>
          <a:lstStyle/>
          <a:p>
            <a:r>
              <a:rPr lang="en-US" dirty="0"/>
              <a:t>Section-3: Results and Discussion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E7D26-1072-3836-646B-DCE4C4996455}"/>
                  </a:ext>
                </a:extLst>
              </p:cNvPr>
              <p:cNvSpPr>
                <a:spLocks noGrp="1"/>
              </p:cNvSpPr>
              <p:nvPr>
                <p:ph idx="1"/>
              </p:nvPr>
            </p:nvSpPr>
            <p:spPr>
              <a:xfrm>
                <a:off x="0" y="855617"/>
                <a:ext cx="8941526" cy="3533503"/>
              </a:xfrm>
            </p:spPr>
            <p:txBody>
              <a:bodyPr>
                <a:normAutofit fontScale="92500" lnSpcReduction="20000"/>
              </a:bodyPr>
              <a:lstStyle/>
              <a:p>
                <a:pPr lvl="2" algn="just"/>
                <a:r>
                  <a:rPr lang="en-US" dirty="0"/>
                  <a:t>The results and discussion is your third section of the report. In this section, you do four things: (1) you illustrate your collected numerical results, (2) you evaluate your results against theoretical expectations, (3) you comment on your results and evaluation, and (4) you post process the results.</a:t>
                </a:r>
              </a:p>
              <a:p>
                <a:pPr lvl="2" algn="just"/>
                <a:r>
                  <a:rPr lang="en-US" dirty="0"/>
                  <a:t>For writing the results and discussion section, start by stating your experiment tools; what tools have you used to conduct in this experiment (i.e., breadboard, jumpers, resistors, measurement devices, … </a:t>
                </a:r>
                <a:r>
                  <a:rPr lang="en-US" dirty="0" err="1"/>
                  <a:t>etc</a:t>
                </a:r>
                <a:r>
                  <a:rPr lang="en-US" dirty="0"/>
                  <a:t>)? Moreover, state what experiment parameters have you used (i.e., what are the values of the resistors that you used?).</a:t>
                </a:r>
              </a:p>
              <a:p>
                <a:pPr lvl="2" algn="just"/>
                <a:r>
                  <a:rPr lang="en-US" dirty="0"/>
                  <a:t>You can use tables if needed to state what value of component have been used for each part of the experiment. </a:t>
                </a:r>
              </a:p>
              <a:p>
                <a:pPr lvl="2" algn="just"/>
                <a:r>
                  <a:rPr lang="en-US" dirty="0"/>
                  <a:t>You must use proper measurement units for your parameters and results; ohm is </a:t>
                </a:r>
                <a14:m>
                  <m:oMath xmlns:m="http://schemas.openxmlformats.org/officeDocument/2006/math">
                    <m:r>
                      <m:rPr>
                        <m:sty m:val="p"/>
                      </m:rPr>
                      <a:rPr lang="en-US" i="0" dirty="0" smtClean="0">
                        <a:latin typeface="Cambria Math" panose="02040503050406030204" pitchFamily="18" charset="0"/>
                      </a:rPr>
                      <m:t>Ω</m:t>
                    </m:r>
                  </m:oMath>
                </a14:m>
                <a:r>
                  <a:rPr lang="en-US" dirty="0"/>
                  <a:t>, kilo if </a:t>
                </a:r>
                <a14:m>
                  <m:oMath xmlns:m="http://schemas.openxmlformats.org/officeDocument/2006/math">
                    <m:r>
                      <a:rPr lang="en-US" i="1" dirty="0" smtClean="0">
                        <a:latin typeface="Cambria Math" panose="02040503050406030204" pitchFamily="18" charset="0"/>
                      </a:rPr>
                      <m:t>𝑘</m:t>
                    </m:r>
                  </m:oMath>
                </a14:m>
                <a:r>
                  <a:rPr lang="en-US" dirty="0"/>
                  <a:t> not </a:t>
                </a:r>
                <a14:m>
                  <m:oMath xmlns:m="http://schemas.openxmlformats.org/officeDocument/2006/math">
                    <m:r>
                      <a:rPr lang="en-US" i="1" dirty="0" smtClean="0">
                        <a:latin typeface="Cambria Math" panose="02040503050406030204" pitchFamily="18" charset="0"/>
                      </a:rPr>
                      <m:t>𝐾</m:t>
                    </m:r>
                  </m:oMath>
                </a14:m>
                <a:r>
                  <a:rPr lang="en-US" dirty="0"/>
                  <a:t>, volt is </a:t>
                </a:r>
                <a14:m>
                  <m:oMath xmlns:m="http://schemas.openxmlformats.org/officeDocument/2006/math">
                    <m:r>
                      <m:rPr>
                        <m:sty m:val="p"/>
                      </m:rPr>
                      <a:rPr lang="en-US" i="0" dirty="0" smtClean="0">
                        <a:latin typeface="Cambria Math" panose="02040503050406030204" pitchFamily="18" charset="0"/>
                      </a:rPr>
                      <m:t>V</m:t>
                    </m:r>
                  </m:oMath>
                </a14:m>
                <a:r>
                  <a:rPr lang="en-US" dirty="0"/>
                  <a:t> not </a:t>
                </a:r>
                <a14:m>
                  <m:oMath xmlns:m="http://schemas.openxmlformats.org/officeDocument/2006/math">
                    <m:r>
                      <m:rPr>
                        <m:sty m:val="p"/>
                      </m:rPr>
                      <a:rPr lang="en-US" i="0" dirty="0" smtClean="0">
                        <a:latin typeface="Cambria Math" panose="02040503050406030204" pitchFamily="18" charset="0"/>
                      </a:rPr>
                      <m:t>v</m:t>
                    </m:r>
                  </m:oMath>
                </a14:m>
                <a:r>
                  <a:rPr lang="en-US" dirty="0"/>
                  <a:t> … etc.</a:t>
                </a:r>
              </a:p>
              <a:p>
                <a:pPr marL="319087" lvl="2" indent="0" algn="just">
                  <a:buNone/>
                </a:pPr>
                <a:endParaRPr lang="en-US" dirty="0"/>
              </a:p>
              <a:p>
                <a:pPr lvl="2" algn="just"/>
                <a:endParaRPr lang="en-US" dirty="0"/>
              </a:p>
            </p:txBody>
          </p:sp>
        </mc:Choice>
        <mc:Fallback xmlns="">
          <p:sp>
            <p:nvSpPr>
              <p:cNvPr id="3" name="Content Placeholder 2">
                <a:extLst>
                  <a:ext uri="{FF2B5EF4-FFF2-40B4-BE49-F238E27FC236}">
                    <a16:creationId xmlns:a16="http://schemas.microsoft.com/office/drawing/2014/main" id="{CB1E7D26-1072-3836-646B-DCE4C4996455}"/>
                  </a:ext>
                </a:extLst>
              </p:cNvPr>
              <p:cNvSpPr>
                <a:spLocks noGrp="1" noRot="1" noChangeAspect="1" noMove="1" noResize="1" noEditPoints="1" noAdjustHandles="1" noChangeArrowheads="1" noChangeShapeType="1" noTextEdit="1"/>
              </p:cNvSpPr>
              <p:nvPr>
                <p:ph idx="1"/>
              </p:nvPr>
            </p:nvSpPr>
            <p:spPr>
              <a:xfrm>
                <a:off x="0" y="855617"/>
                <a:ext cx="8941526" cy="3533503"/>
              </a:xfrm>
              <a:blipFill>
                <a:blip r:embed="rId2"/>
                <a:stretch>
                  <a:fillRect t="-3448" r="-163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4AA265A-2CF5-9B3F-CAC0-FAD85A410D52}"/>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146C6E64-2A66-DBA2-C469-43ED0B508340}"/>
              </a:ext>
            </a:extLst>
          </p:cNvPr>
          <p:cNvSpPr>
            <a:spLocks noGrp="1"/>
          </p:cNvSpPr>
          <p:nvPr>
            <p:ph type="sldNum" sz="quarter" idx="12"/>
          </p:nvPr>
        </p:nvSpPr>
        <p:spPr/>
        <p:txBody>
          <a:bodyPr/>
          <a:lstStyle/>
          <a:p>
            <a:fld id="{1CF77CCB-A837-3E49-BD58-C1431ED74FC9}" type="slidenum">
              <a:rPr lang="en-US" smtClean="0"/>
              <a:pPr/>
              <a:t>30</a:t>
            </a:fld>
            <a:endParaRPr lang="en-US" dirty="0"/>
          </a:p>
        </p:txBody>
      </p:sp>
    </p:spTree>
    <p:extLst>
      <p:ext uri="{BB962C8B-B14F-4D97-AF65-F5344CB8AC3E}">
        <p14:creationId xmlns:p14="http://schemas.microsoft.com/office/powerpoint/2010/main" val="2040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655A3-F78A-DD4E-6129-1D4A08DAE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F157A-EF1D-2C84-E0F9-E0A723574EA2}"/>
              </a:ext>
            </a:extLst>
          </p:cNvPr>
          <p:cNvSpPr>
            <a:spLocks noGrp="1"/>
          </p:cNvSpPr>
          <p:nvPr>
            <p:ph type="title"/>
          </p:nvPr>
        </p:nvSpPr>
        <p:spPr/>
        <p:txBody>
          <a:bodyPr/>
          <a:lstStyle/>
          <a:p>
            <a:r>
              <a:rPr lang="en-US" dirty="0"/>
              <a:t>Section-3: Results and Discussion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B06619-508D-2EA1-82A4-039BAB6388E2}"/>
                  </a:ext>
                </a:extLst>
              </p:cNvPr>
              <p:cNvSpPr>
                <a:spLocks noGrp="1"/>
              </p:cNvSpPr>
              <p:nvPr>
                <p:ph idx="1"/>
              </p:nvPr>
            </p:nvSpPr>
            <p:spPr>
              <a:xfrm>
                <a:off x="0" y="855617"/>
                <a:ext cx="8941526" cy="3533503"/>
              </a:xfrm>
            </p:spPr>
            <p:txBody>
              <a:bodyPr>
                <a:normAutofit fontScale="92500" lnSpcReduction="20000"/>
              </a:bodyPr>
              <a:lstStyle/>
              <a:p>
                <a:pPr lvl="2" algn="just"/>
                <a:r>
                  <a:rPr lang="en-US" dirty="0"/>
                  <a:t>After stating your experimental settings, and values of components that you have used; start a new paragraph and define your evaluation formula(s) that you will use to evaluate your measurements. You need to write the formula for the error definition that you will actually use.</a:t>
                </a:r>
              </a:p>
              <a:p>
                <a:pPr lvl="2" algn="just"/>
                <a:r>
                  <a:rPr lang="en-US" dirty="0"/>
                  <a:t>There are many mathematical definitions of error (e.g., root-mean-square error, absolute error, percent error … </a:t>
                </a:r>
                <a:r>
                  <a:rPr lang="en-US" dirty="0" err="1"/>
                  <a:t>etc</a:t>
                </a:r>
                <a:r>
                  <a:rPr lang="en-US" dirty="0"/>
                  <a:t>). For EE2101, we recommend using the following simple error formula:</a:t>
                </a:r>
              </a:p>
              <a:p>
                <a:pPr marL="319087" lvl="2" indent="0" algn="jus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𝑒𝑟𝑟𝑜𝑟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𝑦</m:t>
                          </m:r>
                        </m:num>
                        <m:den>
                          <m:r>
                            <a:rPr lang="en-US" b="0" i="1" smtClean="0">
                              <a:latin typeface="Cambria Math" panose="02040503050406030204" pitchFamily="18" charset="0"/>
                            </a:rPr>
                            <m:t>𝑦</m:t>
                          </m:r>
                        </m:den>
                      </m:f>
                      <m:r>
                        <a:rPr lang="en-US" b="0" i="1" smtClean="0">
                          <a:latin typeface="Cambria Math" panose="02040503050406030204" pitchFamily="18" charset="0"/>
                        </a:rPr>
                        <m:t>,</m:t>
                      </m:r>
                    </m:oMath>
                  </m:oMathPara>
                </a14:m>
                <a:endParaRPr lang="en-US" dirty="0"/>
              </a:p>
              <a:p>
                <a:pPr marL="319087" lvl="2" indent="0" algn="just">
                  <a:buNone/>
                </a:pPr>
                <a:r>
                  <a:rPr lang="en-US" dirty="0"/>
                  <a:t>where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is the measured value, and </a:t>
                </a:r>
                <a14:m>
                  <m:oMath xmlns:m="http://schemas.openxmlformats.org/officeDocument/2006/math">
                    <m:r>
                      <a:rPr lang="en-US" b="0" i="1" smtClean="0">
                        <a:latin typeface="Cambria Math" panose="02040503050406030204" pitchFamily="18" charset="0"/>
                      </a:rPr>
                      <m:t>𝑦</m:t>
                    </m:r>
                  </m:oMath>
                </a14:m>
                <a:r>
                  <a:rPr lang="en-US" dirty="0"/>
                  <a:t> is the theoretical value.</a:t>
                </a:r>
              </a:p>
              <a:p>
                <a:pPr lvl="2" algn="just"/>
                <a:r>
                  <a:rPr lang="en-US" dirty="0"/>
                  <a:t>For EE2101 you </a:t>
                </a:r>
                <a:r>
                  <a:rPr lang="en-US" b="1" u="sng" dirty="0">
                    <a:solidFill>
                      <a:srgbClr val="FF0000"/>
                    </a:solidFill>
                  </a:rPr>
                  <a:t>MUST</a:t>
                </a:r>
                <a:r>
                  <a:rPr lang="en-US" dirty="0"/>
                  <a:t> always evaluate your measurements against theoretical values and show the errors </a:t>
                </a:r>
                <a:r>
                  <a:rPr lang="en-US" u="sng" dirty="0"/>
                  <a:t>even if not specifically requested</a:t>
                </a:r>
                <a:r>
                  <a:rPr lang="en-US" dirty="0"/>
                  <a:t>.</a:t>
                </a:r>
              </a:p>
              <a:p>
                <a:pPr marL="319087" lvl="2" indent="0" algn="just">
                  <a:buNone/>
                </a:pPr>
                <a:endParaRPr lang="en-US" dirty="0"/>
              </a:p>
              <a:p>
                <a:pPr lvl="2" algn="just"/>
                <a:endParaRPr lang="en-US" dirty="0"/>
              </a:p>
            </p:txBody>
          </p:sp>
        </mc:Choice>
        <mc:Fallback xmlns="">
          <p:sp>
            <p:nvSpPr>
              <p:cNvPr id="3" name="Content Placeholder 2">
                <a:extLst>
                  <a:ext uri="{FF2B5EF4-FFF2-40B4-BE49-F238E27FC236}">
                    <a16:creationId xmlns:a16="http://schemas.microsoft.com/office/drawing/2014/main" id="{09B06619-508D-2EA1-82A4-039BAB6388E2}"/>
                  </a:ext>
                </a:extLst>
              </p:cNvPr>
              <p:cNvSpPr>
                <a:spLocks noGrp="1" noRot="1" noChangeAspect="1" noMove="1" noResize="1" noEditPoints="1" noAdjustHandles="1" noChangeArrowheads="1" noChangeShapeType="1" noTextEdit="1"/>
              </p:cNvSpPr>
              <p:nvPr>
                <p:ph idx="1"/>
              </p:nvPr>
            </p:nvSpPr>
            <p:spPr>
              <a:xfrm>
                <a:off x="0" y="855617"/>
                <a:ext cx="8941526" cy="3533503"/>
              </a:xfrm>
              <a:blipFill>
                <a:blip r:embed="rId2"/>
                <a:stretch>
                  <a:fillRect t="-3448" r="-163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780016C-F1AD-FA45-1376-A75545D7B4D1}"/>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EC2DF866-C687-1FA1-91B3-6FAF67BE7D7E}"/>
              </a:ext>
            </a:extLst>
          </p:cNvPr>
          <p:cNvSpPr>
            <a:spLocks noGrp="1"/>
          </p:cNvSpPr>
          <p:nvPr>
            <p:ph type="sldNum" sz="quarter" idx="12"/>
          </p:nvPr>
        </p:nvSpPr>
        <p:spPr/>
        <p:txBody>
          <a:bodyPr/>
          <a:lstStyle/>
          <a:p>
            <a:fld id="{1CF77CCB-A837-3E49-BD58-C1431ED74FC9}" type="slidenum">
              <a:rPr lang="en-US" smtClean="0"/>
              <a:pPr/>
              <a:t>31</a:t>
            </a:fld>
            <a:endParaRPr lang="en-US" dirty="0"/>
          </a:p>
        </p:txBody>
      </p:sp>
    </p:spTree>
    <p:extLst>
      <p:ext uri="{BB962C8B-B14F-4D97-AF65-F5344CB8AC3E}">
        <p14:creationId xmlns:p14="http://schemas.microsoft.com/office/powerpoint/2010/main" val="8001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99A0-8ABE-C22E-DC6A-21B5C8810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3A9F2-5D23-C22C-5536-BCA0EE96FAF9}"/>
              </a:ext>
            </a:extLst>
          </p:cNvPr>
          <p:cNvSpPr>
            <a:spLocks noGrp="1"/>
          </p:cNvSpPr>
          <p:nvPr>
            <p:ph type="title"/>
          </p:nvPr>
        </p:nvSpPr>
        <p:spPr/>
        <p:txBody>
          <a:bodyPr/>
          <a:lstStyle/>
          <a:p>
            <a:r>
              <a:rPr lang="en-US" dirty="0"/>
              <a:t>Section-3: Results and Discussion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ABF673-FB39-1EAD-88DC-E7D4F06FE2DC}"/>
                  </a:ext>
                </a:extLst>
              </p:cNvPr>
              <p:cNvSpPr>
                <a:spLocks noGrp="1"/>
              </p:cNvSpPr>
              <p:nvPr>
                <p:ph idx="1"/>
              </p:nvPr>
            </p:nvSpPr>
            <p:spPr>
              <a:xfrm>
                <a:off x="0" y="855617"/>
                <a:ext cx="8941526" cy="3533503"/>
              </a:xfrm>
            </p:spPr>
            <p:txBody>
              <a:bodyPr>
                <a:normAutofit/>
              </a:bodyPr>
              <a:lstStyle/>
              <a:p>
                <a:pPr lvl="2" algn="just"/>
                <a:r>
                  <a:rPr lang="en-US" dirty="0"/>
                  <a:t>After defining the error metrics, you need to state how you calculated the theoretical values </a:t>
                </a:r>
                <a14:m>
                  <m:oMath xmlns:m="http://schemas.openxmlformats.org/officeDocument/2006/math">
                    <m:r>
                      <a:rPr lang="en-US" i="1" dirty="0" smtClean="0">
                        <a:latin typeface="Cambria Math" panose="02040503050406030204" pitchFamily="18" charset="0"/>
                      </a:rPr>
                      <m:t>𝑦</m:t>
                    </m:r>
                  </m:oMath>
                </a14:m>
                <a:r>
                  <a:rPr lang="en-US" dirty="0"/>
                  <a:t> that you will use to evaluate your measurements against.</a:t>
                </a:r>
              </a:p>
              <a:p>
                <a:pPr lvl="2" algn="just"/>
                <a:r>
                  <a:rPr lang="en-US" dirty="0"/>
                  <a:t>You don’t necessarily need to substitute and show numerical value of </a:t>
                </a:r>
                <a14:m>
                  <m:oMath xmlns:m="http://schemas.openxmlformats.org/officeDocument/2006/math">
                    <m:r>
                      <a:rPr lang="en-US" i="1" dirty="0" smtClean="0">
                        <a:latin typeface="Cambria Math" panose="02040503050406030204" pitchFamily="18" charset="0"/>
                      </a:rPr>
                      <m:t>𝑦</m:t>
                    </m:r>
                  </m:oMath>
                </a14:m>
                <a:r>
                  <a:rPr lang="en-US" dirty="0"/>
                  <a:t>; for writing the report purpose, you can just show the formula/equation you used to calculate theoretical value </a:t>
                </a:r>
                <a14:m>
                  <m:oMath xmlns:m="http://schemas.openxmlformats.org/officeDocument/2006/math">
                    <m:r>
                      <a:rPr lang="en-US" i="1" dirty="0">
                        <a:latin typeface="Cambria Math" panose="02040503050406030204" pitchFamily="18" charset="0"/>
                      </a:rPr>
                      <m:t>𝑦</m:t>
                    </m:r>
                  </m:oMath>
                </a14:m>
                <a:r>
                  <a:rPr lang="en-US" dirty="0"/>
                  <a:t>.</a:t>
                </a:r>
              </a:p>
              <a:p>
                <a:pPr lvl="2" algn="just"/>
                <a:r>
                  <a:rPr lang="en-US" dirty="0"/>
                  <a:t>Remember, you will use the theoretical values </a:t>
                </a:r>
                <a14:m>
                  <m:oMath xmlns:m="http://schemas.openxmlformats.org/officeDocument/2006/math">
                    <m:r>
                      <a:rPr lang="en-US" b="0" i="1" smtClean="0">
                        <a:latin typeface="Cambria Math" panose="02040503050406030204" pitchFamily="18" charset="0"/>
                      </a:rPr>
                      <m:t>𝑦</m:t>
                    </m:r>
                  </m:oMath>
                </a14:m>
                <a:r>
                  <a:rPr lang="en-US" dirty="0"/>
                  <a:t> to show the error for ANY measurement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you have collected in the experiment.</a:t>
                </a:r>
              </a:p>
            </p:txBody>
          </p:sp>
        </mc:Choice>
        <mc:Fallback xmlns="">
          <p:sp>
            <p:nvSpPr>
              <p:cNvPr id="3" name="Content Placeholder 2">
                <a:extLst>
                  <a:ext uri="{FF2B5EF4-FFF2-40B4-BE49-F238E27FC236}">
                    <a16:creationId xmlns:a16="http://schemas.microsoft.com/office/drawing/2014/main" id="{FAABF673-FB39-1EAD-88DC-E7D4F06FE2DC}"/>
                  </a:ext>
                </a:extLst>
              </p:cNvPr>
              <p:cNvSpPr>
                <a:spLocks noGrp="1" noRot="1" noChangeAspect="1" noMove="1" noResize="1" noEditPoints="1" noAdjustHandles="1" noChangeArrowheads="1" noChangeShapeType="1" noTextEdit="1"/>
              </p:cNvSpPr>
              <p:nvPr>
                <p:ph idx="1"/>
              </p:nvPr>
            </p:nvSpPr>
            <p:spPr>
              <a:xfrm>
                <a:off x="0" y="855617"/>
                <a:ext cx="8941526" cy="3533503"/>
              </a:xfrm>
              <a:blipFill>
                <a:blip r:embed="rId2"/>
                <a:stretch>
                  <a:fillRect t="-2414" r="-170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8DF2C64-BC76-C892-1621-8D780EF9EBFF}"/>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AC1E8AC1-1B8D-A052-D275-AE8AE92C74B7}"/>
              </a:ext>
            </a:extLst>
          </p:cNvPr>
          <p:cNvSpPr>
            <a:spLocks noGrp="1"/>
          </p:cNvSpPr>
          <p:nvPr>
            <p:ph type="sldNum" sz="quarter" idx="12"/>
          </p:nvPr>
        </p:nvSpPr>
        <p:spPr/>
        <p:txBody>
          <a:bodyPr/>
          <a:lstStyle/>
          <a:p>
            <a:fld id="{1CF77CCB-A837-3E49-BD58-C1431ED74FC9}" type="slidenum">
              <a:rPr lang="en-US" smtClean="0"/>
              <a:pPr/>
              <a:t>32</a:t>
            </a:fld>
            <a:endParaRPr lang="en-US" dirty="0"/>
          </a:p>
        </p:txBody>
      </p:sp>
    </p:spTree>
    <p:extLst>
      <p:ext uri="{BB962C8B-B14F-4D97-AF65-F5344CB8AC3E}">
        <p14:creationId xmlns:p14="http://schemas.microsoft.com/office/powerpoint/2010/main" val="25966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DB395-91A6-6821-4D6A-61DB4A93D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E37C4-B529-CE36-40C8-F5262FE84EC6}"/>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A694D1F4-7390-39CF-7610-C70D277D2AF8}"/>
              </a:ext>
            </a:extLst>
          </p:cNvPr>
          <p:cNvSpPr>
            <a:spLocks noGrp="1"/>
          </p:cNvSpPr>
          <p:nvPr>
            <p:ph idx="1"/>
          </p:nvPr>
        </p:nvSpPr>
        <p:spPr>
          <a:xfrm>
            <a:off x="0" y="1343297"/>
            <a:ext cx="8941526" cy="2192383"/>
          </a:xfrm>
        </p:spPr>
        <p:txBody>
          <a:bodyPr>
            <a:normAutofit/>
          </a:bodyPr>
          <a:lstStyle/>
          <a:p>
            <a:pPr lvl="2" algn="just"/>
            <a:r>
              <a:rPr lang="en-US" dirty="0"/>
              <a:t>So far, you have stated experiment settings and components values, you have defined the error formula(s) and stated how you have calculated theoretical values. The next step is to break down the results section into subsection in a very similar manner to what you have done in the methodology section. In each subsection, you need (1) to state the collected results, (2) to show the error, (3) to comment on the error, and (4) to post process collect data if needed.</a:t>
            </a:r>
          </a:p>
        </p:txBody>
      </p:sp>
      <p:sp>
        <p:nvSpPr>
          <p:cNvPr id="4" name="Footer Placeholder 3">
            <a:extLst>
              <a:ext uri="{FF2B5EF4-FFF2-40B4-BE49-F238E27FC236}">
                <a16:creationId xmlns:a16="http://schemas.microsoft.com/office/drawing/2014/main" id="{3AD0C2C3-B180-65CD-673F-0AB4FBA1CEDC}"/>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A3D23DC0-3E90-C3DD-3F69-39278D136304}"/>
              </a:ext>
            </a:extLst>
          </p:cNvPr>
          <p:cNvSpPr>
            <a:spLocks noGrp="1"/>
          </p:cNvSpPr>
          <p:nvPr>
            <p:ph type="sldNum" sz="quarter" idx="12"/>
          </p:nvPr>
        </p:nvSpPr>
        <p:spPr/>
        <p:txBody>
          <a:bodyPr/>
          <a:lstStyle/>
          <a:p>
            <a:fld id="{1CF77CCB-A837-3E49-BD58-C1431ED74FC9}" type="slidenum">
              <a:rPr lang="en-US" smtClean="0"/>
              <a:pPr/>
              <a:t>33</a:t>
            </a:fld>
            <a:endParaRPr lang="en-US" dirty="0"/>
          </a:p>
        </p:txBody>
      </p:sp>
    </p:spTree>
    <p:extLst>
      <p:ext uri="{BB962C8B-B14F-4D97-AF65-F5344CB8AC3E}">
        <p14:creationId xmlns:p14="http://schemas.microsoft.com/office/powerpoint/2010/main" val="37276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E924-39A7-741E-8813-2EDD8EA88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99E03-7993-2B95-BD7D-43C39AA2E0B5}"/>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91D6C57C-C5D2-89A8-53AC-5845A1DC1755}"/>
              </a:ext>
            </a:extLst>
          </p:cNvPr>
          <p:cNvSpPr>
            <a:spLocks noGrp="1"/>
          </p:cNvSpPr>
          <p:nvPr>
            <p:ph idx="1"/>
          </p:nvPr>
        </p:nvSpPr>
        <p:spPr>
          <a:xfrm>
            <a:off x="0" y="855618"/>
            <a:ext cx="8941526" cy="1209040"/>
          </a:xfrm>
        </p:spPr>
        <p:txBody>
          <a:bodyPr>
            <a:normAutofit fontScale="92500" lnSpcReduction="10000"/>
          </a:bodyPr>
          <a:lstStyle/>
          <a:p>
            <a:pPr lvl="2" algn="just"/>
            <a:r>
              <a:rPr lang="en-US" dirty="0"/>
              <a:t>For stating the collected results, you are highly recommended to use tables to illustrate measurements. An alternative approach is to state results in paragraph, use bold letters in this case</a:t>
            </a:r>
          </a:p>
          <a:p>
            <a:pPr marL="319087" lvl="2" indent="0" algn="just">
              <a:buNone/>
            </a:pPr>
            <a:r>
              <a:rPr lang="en-US" dirty="0"/>
              <a:t>Example-1</a:t>
            </a:r>
          </a:p>
          <a:p>
            <a:pPr marL="319087" lvl="2" indent="0" algn="just">
              <a:buNone/>
            </a:pPr>
            <a:endParaRPr lang="en-US" dirty="0"/>
          </a:p>
          <a:p>
            <a:pPr lvl="2" algn="just"/>
            <a:endParaRPr lang="en-US" dirty="0"/>
          </a:p>
        </p:txBody>
      </p:sp>
      <p:sp>
        <p:nvSpPr>
          <p:cNvPr id="4" name="Footer Placeholder 3">
            <a:extLst>
              <a:ext uri="{FF2B5EF4-FFF2-40B4-BE49-F238E27FC236}">
                <a16:creationId xmlns:a16="http://schemas.microsoft.com/office/drawing/2014/main" id="{46A5A20F-9638-A250-50D3-C69619CABE18}"/>
              </a:ext>
            </a:extLst>
          </p:cNvPr>
          <p:cNvSpPr>
            <a:spLocks noGrp="1"/>
          </p:cNvSpPr>
          <p:nvPr>
            <p:ph type="ftr" sz="quarter" idx="3"/>
          </p:nvPr>
        </p:nvSpPr>
        <p:spPr/>
        <p:txBody>
          <a:bodyPr/>
          <a:lstStyle/>
          <a:p>
            <a:r>
              <a:rPr lang="en-US"/>
              <a:t>/ 56</a:t>
            </a:r>
            <a:endParaRPr lang="en-US"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F117259-6111-F9EC-96C1-9BD07A250878}"/>
                  </a:ext>
                </a:extLst>
              </p:cNvPr>
              <p:cNvGraphicFramePr>
                <a:graphicFrameLocks noGrp="1"/>
              </p:cNvGraphicFramePr>
              <p:nvPr>
                <p:extLst>
                  <p:ext uri="{D42A27DB-BD31-4B8C-83A1-F6EECF244321}">
                    <p14:modId xmlns:p14="http://schemas.microsoft.com/office/powerpoint/2010/main" val="3896892831"/>
                  </p:ext>
                </p:extLst>
              </p:nvPr>
            </p:nvGraphicFramePr>
            <p:xfrm>
              <a:off x="393192" y="2334260"/>
              <a:ext cx="3675888" cy="1242632"/>
            </p:xfrm>
            <a:graphic>
              <a:graphicData uri="http://schemas.openxmlformats.org/drawingml/2006/table">
                <a:tbl>
                  <a:tblPr firstRow="1" bandRow="1">
                    <a:tableStyleId>{5940675A-B579-460E-94D1-54222C63F5DA}</a:tableStyleId>
                  </a:tblPr>
                  <a:tblGrid>
                    <a:gridCol w="1837944">
                      <a:extLst>
                        <a:ext uri="{9D8B030D-6E8A-4147-A177-3AD203B41FA5}">
                          <a16:colId xmlns:a16="http://schemas.microsoft.com/office/drawing/2014/main" val="3788551425"/>
                        </a:ext>
                      </a:extLst>
                    </a:gridCol>
                    <a:gridCol w="1837944">
                      <a:extLst>
                        <a:ext uri="{9D8B030D-6E8A-4147-A177-3AD203B41FA5}">
                          <a16:colId xmlns:a16="http://schemas.microsoft.com/office/drawing/2014/main" val="3973841987"/>
                        </a:ext>
                      </a:extLst>
                    </a:gridCol>
                  </a:tblGrid>
                  <a:tr h="255098">
                    <a:tc>
                      <a:txBody>
                        <a:bodyPr/>
                        <a:lstStyle/>
                        <a:p>
                          <a:pPr algn="ctr"/>
                          <a:r>
                            <a:rPr lang="en-US" dirty="0"/>
                            <a:t>Variable</a:t>
                          </a:r>
                        </a:p>
                      </a:txBody>
                      <a:tcPr/>
                    </a:tc>
                    <a:tc>
                      <a:txBody>
                        <a:bodyPr/>
                        <a:lstStyle/>
                        <a:p>
                          <a:pPr algn="ctr"/>
                          <a:r>
                            <a:rPr lang="en-US" dirty="0"/>
                            <a:t>Measurement</a:t>
                          </a:r>
                        </a:p>
                      </a:txBody>
                      <a:tcPr/>
                    </a:tc>
                    <a:extLst>
                      <a:ext uri="{0D108BD9-81ED-4DB2-BD59-A6C34878D82A}">
                        <a16:rowId xmlns:a16="http://schemas.microsoft.com/office/drawing/2014/main" val="958406380"/>
                      </a:ext>
                    </a:extLst>
                  </a:tr>
                  <a:tr h="265709">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sub>
                                </m:sSub>
                              </m:oMath>
                            </m:oMathPara>
                          </a14:m>
                          <a:endParaRPr lang="en-US" dirty="0"/>
                        </a:p>
                      </a:txBody>
                      <a:tcPr/>
                    </a:tc>
                    <a:tc>
                      <a:txBody>
                        <a:bodyPr/>
                        <a:lstStyle/>
                        <a:p>
                          <a:pPr algn="ctr"/>
                          <a:r>
                            <a:rPr lang="en-US" dirty="0"/>
                            <a:t>3.54 V</a:t>
                          </a:r>
                        </a:p>
                      </a:txBody>
                      <a:tcPr/>
                    </a:tc>
                    <a:extLst>
                      <a:ext uri="{0D108BD9-81ED-4DB2-BD59-A6C34878D82A}">
                        <a16:rowId xmlns:a16="http://schemas.microsoft.com/office/drawing/2014/main" val="2677594992"/>
                      </a:ext>
                    </a:extLst>
                  </a:tr>
                  <a:tr h="265709">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sub>
                                </m:sSub>
                              </m:oMath>
                            </m:oMathPara>
                          </a14:m>
                          <a:endParaRPr lang="en-US" dirty="0"/>
                        </a:p>
                      </a:txBody>
                      <a:tcPr/>
                    </a:tc>
                    <a:tc>
                      <a:txBody>
                        <a:bodyPr/>
                        <a:lstStyle/>
                        <a:p>
                          <a:pPr algn="ctr"/>
                          <a:r>
                            <a:rPr lang="en-US" dirty="0"/>
                            <a:t>6.47 V</a:t>
                          </a:r>
                        </a:p>
                      </a:txBody>
                      <a:tcPr/>
                    </a:tc>
                    <a:extLst>
                      <a:ext uri="{0D108BD9-81ED-4DB2-BD59-A6C34878D82A}">
                        <a16:rowId xmlns:a16="http://schemas.microsoft.com/office/drawing/2014/main" val="3044692794"/>
                      </a:ext>
                    </a:extLst>
                  </a:tr>
                  <a:tr h="266513">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sub>
                                </m:sSub>
                              </m:oMath>
                            </m:oMathPara>
                          </a14:m>
                          <a:endParaRPr lang="en-US" dirty="0"/>
                        </a:p>
                      </a:txBody>
                      <a:tcPr/>
                    </a:tc>
                    <a:tc>
                      <a:txBody>
                        <a:bodyPr/>
                        <a:lstStyle/>
                        <a:p>
                          <a:pPr algn="ctr"/>
                          <a:r>
                            <a:rPr lang="en-US" dirty="0"/>
                            <a:t>8.65 V</a:t>
                          </a:r>
                        </a:p>
                      </a:txBody>
                      <a:tcPr/>
                    </a:tc>
                    <a:extLst>
                      <a:ext uri="{0D108BD9-81ED-4DB2-BD59-A6C34878D82A}">
                        <a16:rowId xmlns:a16="http://schemas.microsoft.com/office/drawing/2014/main" val="2111664129"/>
                      </a:ext>
                    </a:extLst>
                  </a:tr>
                </a:tbl>
              </a:graphicData>
            </a:graphic>
          </p:graphicFrame>
        </mc:Choice>
        <mc:Fallback xmlns="">
          <p:graphicFrame>
            <p:nvGraphicFramePr>
              <p:cNvPr id="6" name="Table 5">
                <a:extLst>
                  <a:ext uri="{FF2B5EF4-FFF2-40B4-BE49-F238E27FC236}">
                    <a16:creationId xmlns:a16="http://schemas.microsoft.com/office/drawing/2014/main" id="{5F117259-6111-F9EC-96C1-9BD07A250878}"/>
                  </a:ext>
                </a:extLst>
              </p:cNvPr>
              <p:cNvGraphicFramePr>
                <a:graphicFrameLocks noGrp="1"/>
              </p:cNvGraphicFramePr>
              <p:nvPr>
                <p:extLst>
                  <p:ext uri="{D42A27DB-BD31-4B8C-83A1-F6EECF244321}">
                    <p14:modId xmlns:p14="http://schemas.microsoft.com/office/powerpoint/2010/main" val="3896892831"/>
                  </p:ext>
                </p:extLst>
              </p:nvPr>
            </p:nvGraphicFramePr>
            <p:xfrm>
              <a:off x="393192" y="2334260"/>
              <a:ext cx="3675888" cy="1242632"/>
            </p:xfrm>
            <a:graphic>
              <a:graphicData uri="http://schemas.openxmlformats.org/drawingml/2006/table">
                <a:tbl>
                  <a:tblPr firstRow="1" bandRow="1">
                    <a:tableStyleId>{5940675A-B579-460E-94D1-54222C63F5DA}</a:tableStyleId>
                  </a:tblPr>
                  <a:tblGrid>
                    <a:gridCol w="1837944">
                      <a:extLst>
                        <a:ext uri="{9D8B030D-6E8A-4147-A177-3AD203B41FA5}">
                          <a16:colId xmlns:a16="http://schemas.microsoft.com/office/drawing/2014/main" val="3788551425"/>
                        </a:ext>
                      </a:extLst>
                    </a:gridCol>
                    <a:gridCol w="1837944">
                      <a:extLst>
                        <a:ext uri="{9D8B030D-6E8A-4147-A177-3AD203B41FA5}">
                          <a16:colId xmlns:a16="http://schemas.microsoft.com/office/drawing/2014/main" val="3973841987"/>
                        </a:ext>
                      </a:extLst>
                    </a:gridCol>
                  </a:tblGrid>
                  <a:tr h="297180">
                    <a:tc>
                      <a:txBody>
                        <a:bodyPr/>
                        <a:lstStyle/>
                        <a:p>
                          <a:pPr algn="ctr"/>
                          <a:r>
                            <a:rPr lang="en-US" dirty="0"/>
                            <a:t>Variable</a:t>
                          </a:r>
                        </a:p>
                      </a:txBody>
                      <a:tcPr/>
                    </a:tc>
                    <a:tc>
                      <a:txBody>
                        <a:bodyPr/>
                        <a:lstStyle/>
                        <a:p>
                          <a:pPr algn="ctr"/>
                          <a:r>
                            <a:rPr lang="en-US" dirty="0"/>
                            <a:t>Measurement</a:t>
                          </a:r>
                        </a:p>
                      </a:txBody>
                      <a:tcPr/>
                    </a:tc>
                    <a:extLst>
                      <a:ext uri="{0D108BD9-81ED-4DB2-BD59-A6C34878D82A}">
                        <a16:rowId xmlns:a16="http://schemas.microsoft.com/office/drawing/2014/main" val="958406380"/>
                      </a:ext>
                    </a:extLst>
                  </a:tr>
                  <a:tr h="314833">
                    <a:tc>
                      <a:txBody>
                        <a:bodyPr/>
                        <a:lstStyle/>
                        <a:p>
                          <a:endParaRPr lang="en-US"/>
                        </a:p>
                      </a:txBody>
                      <a:tcPr>
                        <a:blipFill>
                          <a:blip r:embed="rId2"/>
                          <a:stretch>
                            <a:fillRect l="-331" t="-98077" r="-100662" b="-211538"/>
                          </a:stretch>
                        </a:blipFill>
                      </a:tcPr>
                    </a:tc>
                    <a:tc>
                      <a:txBody>
                        <a:bodyPr/>
                        <a:lstStyle/>
                        <a:p>
                          <a:pPr algn="ctr"/>
                          <a:r>
                            <a:rPr lang="en-US" dirty="0"/>
                            <a:t>3.54 V</a:t>
                          </a:r>
                        </a:p>
                      </a:txBody>
                      <a:tcPr/>
                    </a:tc>
                    <a:extLst>
                      <a:ext uri="{0D108BD9-81ED-4DB2-BD59-A6C34878D82A}">
                        <a16:rowId xmlns:a16="http://schemas.microsoft.com/office/drawing/2014/main" val="2677594992"/>
                      </a:ext>
                    </a:extLst>
                  </a:tr>
                  <a:tr h="314833">
                    <a:tc>
                      <a:txBody>
                        <a:bodyPr/>
                        <a:lstStyle/>
                        <a:p>
                          <a:endParaRPr lang="en-US"/>
                        </a:p>
                      </a:txBody>
                      <a:tcPr>
                        <a:blipFill>
                          <a:blip r:embed="rId2"/>
                          <a:stretch>
                            <a:fillRect l="-331" t="-198077" r="-100662" b="-111538"/>
                          </a:stretch>
                        </a:blipFill>
                      </a:tcPr>
                    </a:tc>
                    <a:tc>
                      <a:txBody>
                        <a:bodyPr/>
                        <a:lstStyle/>
                        <a:p>
                          <a:pPr algn="ctr"/>
                          <a:r>
                            <a:rPr lang="en-US" dirty="0"/>
                            <a:t>6.47 V</a:t>
                          </a:r>
                        </a:p>
                      </a:txBody>
                      <a:tcPr/>
                    </a:tc>
                    <a:extLst>
                      <a:ext uri="{0D108BD9-81ED-4DB2-BD59-A6C34878D82A}">
                        <a16:rowId xmlns:a16="http://schemas.microsoft.com/office/drawing/2014/main" val="3044692794"/>
                      </a:ext>
                    </a:extLst>
                  </a:tr>
                  <a:tr h="315786">
                    <a:tc>
                      <a:txBody>
                        <a:bodyPr/>
                        <a:lstStyle/>
                        <a:p>
                          <a:endParaRPr lang="en-US"/>
                        </a:p>
                      </a:txBody>
                      <a:tcPr>
                        <a:blipFill>
                          <a:blip r:embed="rId2"/>
                          <a:stretch>
                            <a:fillRect l="-331" t="-298077" r="-100662" b="-11538"/>
                          </a:stretch>
                        </a:blipFill>
                      </a:tcPr>
                    </a:tc>
                    <a:tc>
                      <a:txBody>
                        <a:bodyPr/>
                        <a:lstStyle/>
                        <a:p>
                          <a:pPr algn="ctr"/>
                          <a:r>
                            <a:rPr lang="en-US" dirty="0"/>
                            <a:t>8.65 V</a:t>
                          </a:r>
                        </a:p>
                      </a:txBody>
                      <a:tcPr/>
                    </a:tc>
                    <a:extLst>
                      <a:ext uri="{0D108BD9-81ED-4DB2-BD59-A6C34878D82A}">
                        <a16:rowId xmlns:a16="http://schemas.microsoft.com/office/drawing/2014/main" val="2111664129"/>
                      </a:ext>
                    </a:extLst>
                  </a:tr>
                </a:tbl>
              </a:graphicData>
            </a:graphic>
          </p:graphicFrame>
        </mc:Fallback>
      </mc:AlternateContent>
      <p:sp>
        <p:nvSpPr>
          <p:cNvPr id="7" name="TextBox 6">
            <a:extLst>
              <a:ext uri="{FF2B5EF4-FFF2-40B4-BE49-F238E27FC236}">
                <a16:creationId xmlns:a16="http://schemas.microsoft.com/office/drawing/2014/main" id="{6ED5B34A-7EE2-67A3-C54E-9FC1B9FC8A4C}"/>
              </a:ext>
            </a:extLst>
          </p:cNvPr>
          <p:cNvSpPr txBox="1"/>
          <p:nvPr/>
        </p:nvSpPr>
        <p:spPr>
          <a:xfrm>
            <a:off x="305562" y="2034178"/>
            <a:ext cx="3675888" cy="300082"/>
          </a:xfrm>
          <a:prstGeom prst="rect">
            <a:avLst/>
          </a:prstGeom>
          <a:noFill/>
        </p:spPr>
        <p:txBody>
          <a:bodyPr wrap="square" rtlCol="0">
            <a:spAutoFit/>
          </a:bodyPr>
          <a:lstStyle/>
          <a:p>
            <a:r>
              <a:rPr lang="en-US" dirty="0"/>
              <a:t>Table-1: results for part-A of the experiment.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DCD380-13F5-7333-85DA-53F579B9B409}"/>
                  </a:ext>
                </a:extLst>
              </p:cNvPr>
              <p:cNvSpPr txBox="1"/>
              <p:nvPr/>
            </p:nvSpPr>
            <p:spPr>
              <a:xfrm>
                <a:off x="0" y="3655767"/>
                <a:ext cx="8750808" cy="748923"/>
              </a:xfrm>
              <a:prstGeom prst="rect">
                <a:avLst/>
              </a:prstGeom>
              <a:noFill/>
            </p:spPr>
            <p:txBody>
              <a:bodyPr wrap="square">
                <a:spAutoFit/>
              </a:bodyPr>
              <a:lstStyle/>
              <a:p>
                <a:pPr marL="319087" marR="0" lvl="2" indent="0" algn="just" defTabSz="685800" rtl="0" eaLnBrk="1" fontAlgn="auto" latinLnBrk="0" hangingPunct="1">
                  <a:lnSpc>
                    <a:spcPct val="100000"/>
                  </a:lnSpc>
                  <a:spcBef>
                    <a:spcPts val="375"/>
                  </a:spcBef>
                  <a:spcAft>
                    <a:spcPts val="375"/>
                  </a:spcAft>
                  <a:buClr>
                    <a:srgbClr val="2DCCD3"/>
                  </a:buClr>
                  <a:buSzTx/>
                  <a:buFont typeface="Arial" panose="020B0604020202020204" pitchFamily="34" charset="0"/>
                  <a:buNone/>
                  <a:tabLst/>
                  <a:defRPr/>
                </a:pPr>
                <a:r>
                  <a:rPr kumimoji="0" lang="en-US" sz="2000" b="0" i="0" u="none" strike="noStrike" kern="1200" cap="none" spc="0" normalizeH="0" baseline="0" noProof="0" dirty="0">
                    <a:ln>
                      <a:noFill/>
                    </a:ln>
                    <a:solidFill>
                      <a:srgbClr val="154734"/>
                    </a:solidFill>
                    <a:effectLst/>
                    <a:uLnTx/>
                    <a:uFillTx/>
                    <a:latin typeface="Tisa Offc Serif Pro" panose="02010504030101020102" pitchFamily="2" charset="0"/>
                    <a:ea typeface="+mn-ea"/>
                    <a:cs typeface="+mn-cs"/>
                  </a:rPr>
                  <a:t>Example-2</a:t>
                </a:r>
              </a:p>
              <a:p>
                <a:pPr marL="319087" lvl="2" algn="just">
                  <a:spcBef>
                    <a:spcPts val="375"/>
                  </a:spcBef>
                  <a:spcAft>
                    <a:spcPts val="375"/>
                  </a:spcAft>
                  <a:buClr>
                    <a:srgbClr val="2DCCD3"/>
                  </a:buClr>
                  <a:defRPr/>
                </a:pPr>
                <a:r>
                  <a:rPr lang="en-US" sz="1600" dirty="0">
                    <a:solidFill>
                      <a:srgbClr val="154734"/>
                    </a:solidFill>
                    <a:latin typeface="Tisa Offc Serif Pro" panose="02010504030101020102" pitchFamily="2" charset="0"/>
                  </a:rPr>
                  <a:t>The collected results indicate </a:t>
                </a:r>
                <a:r>
                  <a:rPr lang="en-US" sz="1600" b="1" dirty="0">
                    <a:solidFill>
                      <a:srgbClr val="154734"/>
                    </a:solidFill>
                    <a:latin typeface="Tisa Offc Serif Pro" panose="02010504030101020102" pitchFamily="2" charset="0"/>
                  </a:rPr>
                  <a:t>3.54 V across </a:t>
                </a:r>
                <a14:m>
                  <m:oMath xmlns:m="http://schemas.openxmlformats.org/officeDocument/2006/math">
                    <m:sSub>
                      <m:sSubPr>
                        <m:ctrlPr>
                          <a:rPr lang="en-US" sz="1600" b="1" i="1" smtClean="0">
                            <a:solidFill>
                              <a:srgbClr val="154734"/>
                            </a:solidFill>
                            <a:latin typeface="Cambria Math" panose="02040503050406030204" pitchFamily="18" charset="0"/>
                          </a:rPr>
                        </m:ctrlPr>
                      </m:sSubPr>
                      <m:e>
                        <m:r>
                          <a:rPr lang="en-US" sz="1600" b="1" i="1" smtClean="0">
                            <a:solidFill>
                              <a:srgbClr val="154734"/>
                            </a:solidFill>
                            <a:latin typeface="Cambria Math" panose="02040503050406030204" pitchFamily="18" charset="0"/>
                          </a:rPr>
                          <m:t>𝑹</m:t>
                        </m:r>
                      </m:e>
                      <m:sub>
                        <m:r>
                          <a:rPr lang="en-US" sz="1600" b="1" i="1" smtClean="0">
                            <a:solidFill>
                              <a:srgbClr val="154734"/>
                            </a:solidFill>
                            <a:latin typeface="Cambria Math" panose="02040503050406030204" pitchFamily="18" charset="0"/>
                          </a:rPr>
                          <m:t>𝟏</m:t>
                        </m:r>
                      </m:sub>
                    </m:sSub>
                  </m:oMath>
                </a14:m>
                <a:r>
                  <a:rPr lang="en-US" sz="1600" dirty="0">
                    <a:solidFill>
                      <a:srgbClr val="154734"/>
                    </a:solidFill>
                    <a:latin typeface="Tisa Offc Serif Pro" panose="02010504030101020102" pitchFamily="2" charset="0"/>
                  </a:rPr>
                  <a:t>, </a:t>
                </a:r>
                <a:r>
                  <a:rPr lang="en-US" sz="1600" b="1" dirty="0">
                    <a:solidFill>
                      <a:srgbClr val="154734"/>
                    </a:solidFill>
                    <a:latin typeface="Tisa Offc Serif Pro" panose="02010504030101020102" pitchFamily="2" charset="0"/>
                  </a:rPr>
                  <a:t>6.47 V across </a:t>
                </a:r>
                <a14:m>
                  <m:oMath xmlns:m="http://schemas.openxmlformats.org/officeDocument/2006/math">
                    <m:sSub>
                      <m:sSubPr>
                        <m:ctrlPr>
                          <a:rPr lang="en-US" sz="1600" b="1" i="1">
                            <a:solidFill>
                              <a:srgbClr val="154734"/>
                            </a:solidFill>
                            <a:latin typeface="Cambria Math" panose="02040503050406030204" pitchFamily="18" charset="0"/>
                          </a:rPr>
                        </m:ctrlPr>
                      </m:sSubPr>
                      <m:e>
                        <m:r>
                          <a:rPr lang="en-US" sz="1600" b="1" i="1">
                            <a:solidFill>
                              <a:srgbClr val="154734"/>
                            </a:solidFill>
                            <a:latin typeface="Cambria Math" panose="02040503050406030204" pitchFamily="18" charset="0"/>
                          </a:rPr>
                          <m:t>𝑹</m:t>
                        </m:r>
                      </m:e>
                      <m:sub>
                        <m:r>
                          <a:rPr lang="en-US" sz="1600" b="1" i="1" smtClean="0">
                            <a:solidFill>
                              <a:srgbClr val="154734"/>
                            </a:solidFill>
                            <a:latin typeface="Cambria Math" panose="02040503050406030204" pitchFamily="18" charset="0"/>
                          </a:rPr>
                          <m:t>𝟐</m:t>
                        </m:r>
                      </m:sub>
                    </m:sSub>
                  </m:oMath>
                </a14:m>
                <a:r>
                  <a:rPr kumimoji="0" lang="en-US" sz="1600" b="0" i="0" u="none" strike="noStrike" kern="1200" cap="none" spc="0" normalizeH="0" baseline="0" noProof="0" dirty="0">
                    <a:ln>
                      <a:noFill/>
                    </a:ln>
                    <a:solidFill>
                      <a:srgbClr val="154734"/>
                    </a:solidFill>
                    <a:effectLst/>
                    <a:uLnTx/>
                    <a:uFillTx/>
                    <a:latin typeface="Tisa Offc Serif Pro" panose="02010504030101020102" pitchFamily="2" charset="0"/>
                  </a:rPr>
                  <a:t>, and </a:t>
                </a:r>
                <a:r>
                  <a:rPr lang="en-US" sz="1600" b="1" dirty="0">
                    <a:solidFill>
                      <a:srgbClr val="154734"/>
                    </a:solidFill>
                    <a:latin typeface="Tisa Offc Serif Pro" panose="02010504030101020102" pitchFamily="2" charset="0"/>
                  </a:rPr>
                  <a:t>8.65 V across </a:t>
                </a:r>
                <a14:m>
                  <m:oMath xmlns:m="http://schemas.openxmlformats.org/officeDocument/2006/math">
                    <m:sSub>
                      <m:sSubPr>
                        <m:ctrlPr>
                          <a:rPr lang="en-US" sz="1600" b="1" i="1">
                            <a:solidFill>
                              <a:srgbClr val="154734"/>
                            </a:solidFill>
                            <a:latin typeface="Cambria Math" panose="02040503050406030204" pitchFamily="18" charset="0"/>
                          </a:rPr>
                        </m:ctrlPr>
                      </m:sSubPr>
                      <m:e>
                        <m:r>
                          <a:rPr lang="en-US" sz="1600" b="1" i="1">
                            <a:solidFill>
                              <a:srgbClr val="154734"/>
                            </a:solidFill>
                            <a:latin typeface="Cambria Math" panose="02040503050406030204" pitchFamily="18" charset="0"/>
                          </a:rPr>
                          <m:t>𝑹</m:t>
                        </m:r>
                      </m:e>
                      <m:sub>
                        <m:r>
                          <a:rPr lang="en-US" sz="1600" b="1" i="1" smtClean="0">
                            <a:solidFill>
                              <a:srgbClr val="154734"/>
                            </a:solidFill>
                            <a:latin typeface="Cambria Math" panose="02040503050406030204" pitchFamily="18" charset="0"/>
                          </a:rPr>
                          <m:t>𝟑</m:t>
                        </m:r>
                      </m:sub>
                    </m:sSub>
                  </m:oMath>
                </a14:m>
                <a:endParaRPr kumimoji="0" lang="en-US" sz="1600" b="1" i="0" u="none" strike="noStrike" kern="1200" cap="none" spc="0" normalizeH="0" baseline="0" noProof="0" dirty="0">
                  <a:ln>
                    <a:noFill/>
                  </a:ln>
                  <a:solidFill>
                    <a:srgbClr val="154734"/>
                  </a:solidFill>
                  <a:effectLst/>
                  <a:uLnTx/>
                  <a:uFillTx/>
                  <a:latin typeface="Tisa Offc Serif Pro" panose="02010504030101020102" pitchFamily="2" charset="0"/>
                </a:endParaRPr>
              </a:p>
            </p:txBody>
          </p:sp>
        </mc:Choice>
        <mc:Fallback xmlns="">
          <p:sp>
            <p:nvSpPr>
              <p:cNvPr id="11" name="TextBox 10">
                <a:extLst>
                  <a:ext uri="{FF2B5EF4-FFF2-40B4-BE49-F238E27FC236}">
                    <a16:creationId xmlns:a16="http://schemas.microsoft.com/office/drawing/2014/main" id="{A5DCD380-13F5-7333-85DA-53F579B9B409}"/>
                  </a:ext>
                </a:extLst>
              </p:cNvPr>
              <p:cNvSpPr txBox="1">
                <a:spLocks noRot="1" noChangeAspect="1" noMove="1" noResize="1" noEditPoints="1" noAdjustHandles="1" noChangeArrowheads="1" noChangeShapeType="1" noTextEdit="1"/>
              </p:cNvSpPr>
              <p:nvPr/>
            </p:nvSpPr>
            <p:spPr>
              <a:xfrm>
                <a:off x="0" y="3655767"/>
                <a:ext cx="8750808" cy="748923"/>
              </a:xfrm>
              <a:prstGeom prst="rect">
                <a:avLst/>
              </a:prstGeom>
              <a:blipFill>
                <a:blip r:embed="rId3"/>
                <a:stretch>
                  <a:fillRect t="-4878" b="-975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CB45390-9835-6436-2FBA-7F8EB753F221}"/>
              </a:ext>
            </a:extLst>
          </p:cNvPr>
          <p:cNvSpPr>
            <a:spLocks noGrp="1"/>
          </p:cNvSpPr>
          <p:nvPr>
            <p:ph type="sldNum" sz="quarter" idx="12"/>
          </p:nvPr>
        </p:nvSpPr>
        <p:spPr/>
        <p:txBody>
          <a:bodyPr/>
          <a:lstStyle/>
          <a:p>
            <a:fld id="{1CF77CCB-A837-3E49-BD58-C1431ED74FC9}" type="slidenum">
              <a:rPr lang="en-US" smtClean="0"/>
              <a:pPr/>
              <a:t>34</a:t>
            </a:fld>
            <a:endParaRPr lang="en-US" dirty="0"/>
          </a:p>
        </p:txBody>
      </p:sp>
    </p:spTree>
    <p:extLst>
      <p:ext uri="{BB962C8B-B14F-4D97-AF65-F5344CB8AC3E}">
        <p14:creationId xmlns:p14="http://schemas.microsoft.com/office/powerpoint/2010/main" val="800188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532B-CF02-8D0D-44AE-6A7EBBE63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E57A3-32D0-5794-6B80-3ED9D47ED680}"/>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FD1BEC3D-B267-3AD6-BF5A-911AC3691211}"/>
              </a:ext>
            </a:extLst>
          </p:cNvPr>
          <p:cNvSpPr>
            <a:spLocks noGrp="1"/>
          </p:cNvSpPr>
          <p:nvPr>
            <p:ph idx="1"/>
          </p:nvPr>
        </p:nvSpPr>
        <p:spPr>
          <a:xfrm>
            <a:off x="0" y="855617"/>
            <a:ext cx="8941526" cy="3533503"/>
          </a:xfrm>
        </p:spPr>
        <p:txBody>
          <a:bodyPr>
            <a:normAutofit/>
          </a:bodyPr>
          <a:lstStyle/>
          <a:p>
            <a:pPr lvl="2" algn="just"/>
            <a:r>
              <a:rPr lang="en-US" dirty="0"/>
              <a:t>In lab environment, it is common that the theoretical values do not match the experimental measurements. This can happen due to many reasons, for instance (i) the theory might not work practically, (ii) you have conducted mistakes in your experimental steps, or during collection of results, (iii) the equipment in the lab might be malfunctioning … etc. For high errors, you must always comment on the potential reasons of the errors.</a:t>
            </a:r>
          </a:p>
          <a:p>
            <a:pPr lvl="2" algn="just"/>
            <a:r>
              <a:rPr lang="en-US" dirty="0"/>
              <a:t>You should also comment on other small errors, why didn’t you get 0% error?</a:t>
            </a:r>
          </a:p>
        </p:txBody>
      </p:sp>
      <p:sp>
        <p:nvSpPr>
          <p:cNvPr id="4" name="Footer Placeholder 3">
            <a:extLst>
              <a:ext uri="{FF2B5EF4-FFF2-40B4-BE49-F238E27FC236}">
                <a16:creationId xmlns:a16="http://schemas.microsoft.com/office/drawing/2014/main" id="{BC78C56D-5790-0362-AB10-B9EA59F19BBD}"/>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9DC6C81-04C9-1975-1840-5297A3443572}"/>
              </a:ext>
            </a:extLst>
          </p:cNvPr>
          <p:cNvSpPr>
            <a:spLocks noGrp="1"/>
          </p:cNvSpPr>
          <p:nvPr>
            <p:ph type="sldNum" sz="quarter" idx="12"/>
          </p:nvPr>
        </p:nvSpPr>
        <p:spPr/>
        <p:txBody>
          <a:bodyPr/>
          <a:lstStyle/>
          <a:p>
            <a:fld id="{1CF77CCB-A837-3E49-BD58-C1431ED74FC9}" type="slidenum">
              <a:rPr lang="en-US" smtClean="0"/>
              <a:pPr/>
              <a:t>35</a:t>
            </a:fld>
            <a:endParaRPr lang="en-US" dirty="0"/>
          </a:p>
        </p:txBody>
      </p:sp>
    </p:spTree>
    <p:extLst>
      <p:ext uri="{BB962C8B-B14F-4D97-AF65-F5344CB8AC3E}">
        <p14:creationId xmlns:p14="http://schemas.microsoft.com/office/powerpoint/2010/main" val="10548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C9AF-DA3E-B73C-ED92-02DC45549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3A874-4D5D-36AB-4A36-60534C9E3A2C}"/>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E506B518-ED4C-5AB6-528B-B1DE1F765BAB}"/>
              </a:ext>
            </a:extLst>
          </p:cNvPr>
          <p:cNvSpPr>
            <a:spLocks noGrp="1"/>
          </p:cNvSpPr>
          <p:nvPr>
            <p:ph idx="1"/>
          </p:nvPr>
        </p:nvSpPr>
        <p:spPr>
          <a:xfrm>
            <a:off x="0" y="855617"/>
            <a:ext cx="8941526" cy="3251926"/>
          </a:xfrm>
        </p:spPr>
        <p:txBody>
          <a:bodyPr>
            <a:normAutofit lnSpcReduction="10000"/>
          </a:bodyPr>
          <a:lstStyle/>
          <a:p>
            <a:pPr lvl="2" algn="just"/>
            <a:r>
              <a:rPr lang="en-US" dirty="0"/>
              <a:t>In many cases it would be recommended to utilize figures to illustrate results or express errors.</a:t>
            </a:r>
          </a:p>
          <a:p>
            <a:pPr lvl="2" algn="just"/>
            <a:r>
              <a:rPr lang="en-US" dirty="0"/>
              <a:t>A professional figure should be (1) high quality, (2) numbers on both x-axis and y-axis are large enough for readability, (3) should include x-label and y-label with units of measurements and (4) should not have figure title on top of the figure.</a:t>
            </a:r>
          </a:p>
          <a:p>
            <a:pPr lvl="2" algn="just"/>
            <a:r>
              <a:rPr lang="en-US" dirty="0"/>
              <a:t>Moreover, 10% of men are color blind, for this purpose, if multiple figures are to be plotted on the same axis you need to follow the following recommendations to enhance accessibility of your figure: (1) the line style of the different figures should be different and (2) a legend for the figure should be included.</a:t>
            </a:r>
          </a:p>
        </p:txBody>
      </p:sp>
      <p:sp>
        <p:nvSpPr>
          <p:cNvPr id="4" name="Footer Placeholder 3">
            <a:extLst>
              <a:ext uri="{FF2B5EF4-FFF2-40B4-BE49-F238E27FC236}">
                <a16:creationId xmlns:a16="http://schemas.microsoft.com/office/drawing/2014/main" id="{79F207E8-569A-9760-D560-96EE7E01B999}"/>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36888B0B-A233-3306-09A2-18FB8721B512}"/>
              </a:ext>
            </a:extLst>
          </p:cNvPr>
          <p:cNvSpPr>
            <a:spLocks noGrp="1"/>
          </p:cNvSpPr>
          <p:nvPr>
            <p:ph type="sldNum" sz="quarter" idx="12"/>
          </p:nvPr>
        </p:nvSpPr>
        <p:spPr/>
        <p:txBody>
          <a:bodyPr/>
          <a:lstStyle/>
          <a:p>
            <a:fld id="{1CF77CCB-A837-3E49-BD58-C1431ED74FC9}" type="slidenum">
              <a:rPr lang="en-US" smtClean="0"/>
              <a:pPr/>
              <a:t>36</a:t>
            </a:fld>
            <a:endParaRPr lang="en-US" dirty="0"/>
          </a:p>
        </p:txBody>
      </p:sp>
    </p:spTree>
    <p:extLst>
      <p:ext uri="{BB962C8B-B14F-4D97-AF65-F5344CB8AC3E}">
        <p14:creationId xmlns:p14="http://schemas.microsoft.com/office/powerpoint/2010/main" val="1005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8592-20F4-5A2D-BDCC-9E7B58622305}"/>
            </a:ext>
          </a:extLst>
        </p:cNvPr>
        <p:cNvGrpSpPr/>
        <p:nvPr/>
      </p:nvGrpSpPr>
      <p:grpSpPr>
        <a:xfrm>
          <a:off x="0" y="0"/>
          <a:ext cx="0" cy="0"/>
          <a:chOff x="0" y="0"/>
          <a:chExt cx="0" cy="0"/>
        </a:xfrm>
      </p:grpSpPr>
      <p:pic>
        <p:nvPicPr>
          <p:cNvPr id="31" name="Picture 30" descr="A graph of a curve&#10;&#10;AI-generated content may be incorrect.">
            <a:extLst>
              <a:ext uri="{FF2B5EF4-FFF2-40B4-BE49-F238E27FC236}">
                <a16:creationId xmlns:a16="http://schemas.microsoft.com/office/drawing/2014/main" id="{00BC221E-7869-C0CD-D331-54C3D4C197EF}"/>
              </a:ext>
            </a:extLst>
          </p:cNvPr>
          <p:cNvPicPr>
            <a:picLocks noChangeAspect="1"/>
          </p:cNvPicPr>
          <p:nvPr/>
        </p:nvPicPr>
        <p:blipFill>
          <a:blip r:embed="rId2"/>
          <a:stretch>
            <a:fillRect/>
          </a:stretch>
        </p:blipFill>
        <p:spPr>
          <a:xfrm>
            <a:off x="2326937" y="1260930"/>
            <a:ext cx="4484781" cy="3031860"/>
          </a:xfrm>
          <a:prstGeom prst="rect">
            <a:avLst/>
          </a:prstGeom>
        </p:spPr>
      </p:pic>
      <p:sp>
        <p:nvSpPr>
          <p:cNvPr id="2" name="Title 1">
            <a:extLst>
              <a:ext uri="{FF2B5EF4-FFF2-40B4-BE49-F238E27FC236}">
                <a16:creationId xmlns:a16="http://schemas.microsoft.com/office/drawing/2014/main" id="{C83E0DE6-D61D-10D1-D1BC-9CABC821E6C4}"/>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82112A72-A30E-A582-2502-6EFAA12DA4AD}"/>
              </a:ext>
            </a:extLst>
          </p:cNvPr>
          <p:cNvSpPr>
            <a:spLocks noGrp="1"/>
          </p:cNvSpPr>
          <p:nvPr>
            <p:ph idx="1"/>
          </p:nvPr>
        </p:nvSpPr>
        <p:spPr>
          <a:xfrm>
            <a:off x="0" y="855617"/>
            <a:ext cx="8941526" cy="3251926"/>
          </a:xfrm>
        </p:spPr>
        <p:txBody>
          <a:bodyPr>
            <a:normAutofit/>
          </a:bodyPr>
          <a:lstStyle/>
          <a:p>
            <a:pPr lvl="2" algn="just"/>
            <a:r>
              <a:rPr lang="en-US" dirty="0"/>
              <a:t>Example of professional high quality figure</a:t>
            </a:r>
          </a:p>
        </p:txBody>
      </p:sp>
      <p:sp>
        <p:nvSpPr>
          <p:cNvPr id="4" name="Footer Placeholder 3">
            <a:extLst>
              <a:ext uri="{FF2B5EF4-FFF2-40B4-BE49-F238E27FC236}">
                <a16:creationId xmlns:a16="http://schemas.microsoft.com/office/drawing/2014/main" id="{989CEC83-DE52-39FD-6180-EFFEB03A0CBF}"/>
              </a:ext>
            </a:extLst>
          </p:cNvPr>
          <p:cNvSpPr>
            <a:spLocks noGrp="1"/>
          </p:cNvSpPr>
          <p:nvPr>
            <p:ph type="ftr" sz="quarter" idx="3"/>
          </p:nvPr>
        </p:nvSpPr>
        <p:spPr/>
        <p:txBody>
          <a:bodyPr/>
          <a:lstStyle/>
          <a:p>
            <a:r>
              <a:rPr lang="en-US"/>
              <a:t>/ 56</a:t>
            </a:r>
            <a:endParaRPr lang="en-US" dirty="0"/>
          </a:p>
        </p:txBody>
      </p:sp>
      <p:cxnSp>
        <p:nvCxnSpPr>
          <p:cNvPr id="6" name="Straight Arrow Connector 5">
            <a:extLst>
              <a:ext uri="{FF2B5EF4-FFF2-40B4-BE49-F238E27FC236}">
                <a16:creationId xmlns:a16="http://schemas.microsoft.com/office/drawing/2014/main" id="{5541C2BB-BB56-D043-8298-4CC5547B6AFB}"/>
              </a:ext>
            </a:extLst>
          </p:cNvPr>
          <p:cNvCxnSpPr>
            <a:cxnSpLocks/>
          </p:cNvCxnSpPr>
          <p:nvPr/>
        </p:nvCxnSpPr>
        <p:spPr>
          <a:xfrm flipH="1">
            <a:off x="6575499" y="3891644"/>
            <a:ext cx="556821" cy="0"/>
          </a:xfrm>
          <a:prstGeom prst="straightConnector1">
            <a:avLst/>
          </a:prstGeom>
          <a:ln w="38100">
            <a:solidFill>
              <a:srgbClr val="AB232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5F879A7-6775-A241-C64A-4EBB503604AB}"/>
              </a:ext>
            </a:extLst>
          </p:cNvPr>
          <p:cNvSpPr txBox="1"/>
          <p:nvPr/>
        </p:nvSpPr>
        <p:spPr>
          <a:xfrm>
            <a:off x="7299960" y="3670521"/>
            <a:ext cx="1752600" cy="507831"/>
          </a:xfrm>
          <a:prstGeom prst="rect">
            <a:avLst/>
          </a:prstGeom>
          <a:noFill/>
        </p:spPr>
        <p:txBody>
          <a:bodyPr wrap="square" rtlCol="0">
            <a:spAutoFit/>
          </a:bodyPr>
          <a:lstStyle/>
          <a:p>
            <a:r>
              <a:rPr lang="en-US" dirty="0">
                <a:solidFill>
                  <a:srgbClr val="AB2328"/>
                </a:solidFill>
              </a:rPr>
              <a:t>Axis numbers are readable</a:t>
            </a:r>
          </a:p>
        </p:txBody>
      </p:sp>
      <p:cxnSp>
        <p:nvCxnSpPr>
          <p:cNvPr id="12" name="Straight Arrow Connector 11">
            <a:extLst>
              <a:ext uri="{FF2B5EF4-FFF2-40B4-BE49-F238E27FC236}">
                <a16:creationId xmlns:a16="http://schemas.microsoft.com/office/drawing/2014/main" id="{EC9C4D4F-BDF6-45EF-88B3-D1A37521B567}"/>
              </a:ext>
            </a:extLst>
          </p:cNvPr>
          <p:cNvCxnSpPr>
            <a:cxnSpLocks/>
          </p:cNvCxnSpPr>
          <p:nvPr/>
        </p:nvCxnSpPr>
        <p:spPr>
          <a:xfrm>
            <a:off x="2362760" y="1301921"/>
            <a:ext cx="380440" cy="229699"/>
          </a:xfrm>
          <a:prstGeom prst="straightConnector1">
            <a:avLst/>
          </a:prstGeom>
          <a:ln w="38100">
            <a:solidFill>
              <a:srgbClr val="AB2328"/>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7CA18CA-9B58-7B9B-20E2-2CF040B0D4BE}"/>
              </a:ext>
            </a:extLst>
          </p:cNvPr>
          <p:cNvSpPr txBox="1"/>
          <p:nvPr/>
        </p:nvSpPr>
        <p:spPr>
          <a:xfrm>
            <a:off x="1783640" y="4142749"/>
            <a:ext cx="1752600" cy="300082"/>
          </a:xfrm>
          <a:prstGeom prst="rect">
            <a:avLst/>
          </a:prstGeom>
          <a:noFill/>
        </p:spPr>
        <p:txBody>
          <a:bodyPr wrap="square" rtlCol="0">
            <a:spAutoFit/>
          </a:bodyPr>
          <a:lstStyle/>
          <a:p>
            <a:r>
              <a:rPr lang="en-US" dirty="0">
                <a:solidFill>
                  <a:srgbClr val="DAAA00"/>
                </a:solidFill>
              </a:rPr>
              <a:t>Labels with units</a:t>
            </a:r>
          </a:p>
        </p:txBody>
      </p:sp>
      <p:cxnSp>
        <p:nvCxnSpPr>
          <p:cNvPr id="17" name="Straight Arrow Connector 16">
            <a:extLst>
              <a:ext uri="{FF2B5EF4-FFF2-40B4-BE49-F238E27FC236}">
                <a16:creationId xmlns:a16="http://schemas.microsoft.com/office/drawing/2014/main" id="{C0FF3F0F-53E8-CDE0-14ED-71E633FFBFBA}"/>
              </a:ext>
            </a:extLst>
          </p:cNvPr>
          <p:cNvCxnSpPr>
            <a:cxnSpLocks/>
          </p:cNvCxnSpPr>
          <p:nvPr/>
        </p:nvCxnSpPr>
        <p:spPr>
          <a:xfrm flipV="1">
            <a:off x="3284220" y="4178352"/>
            <a:ext cx="601980" cy="114438"/>
          </a:xfrm>
          <a:prstGeom prst="straightConnector1">
            <a:avLst/>
          </a:prstGeom>
          <a:ln w="38100">
            <a:solidFill>
              <a:srgbClr val="DAAA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2DEA47-8E1F-BF8E-F661-F271AFDA011A}"/>
              </a:ext>
            </a:extLst>
          </p:cNvPr>
          <p:cNvCxnSpPr>
            <a:cxnSpLocks/>
          </p:cNvCxnSpPr>
          <p:nvPr/>
        </p:nvCxnSpPr>
        <p:spPr>
          <a:xfrm flipV="1">
            <a:off x="2297446" y="3368040"/>
            <a:ext cx="362494" cy="717689"/>
          </a:xfrm>
          <a:prstGeom prst="straightConnector1">
            <a:avLst/>
          </a:prstGeom>
          <a:ln w="38100">
            <a:solidFill>
              <a:srgbClr val="DAAA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96C6F5D-83AD-00DD-4FC2-1DEA98A40E00}"/>
              </a:ext>
            </a:extLst>
          </p:cNvPr>
          <p:cNvSpPr txBox="1"/>
          <p:nvPr/>
        </p:nvSpPr>
        <p:spPr>
          <a:xfrm>
            <a:off x="6985082" y="2397850"/>
            <a:ext cx="1752600" cy="715581"/>
          </a:xfrm>
          <a:prstGeom prst="rect">
            <a:avLst/>
          </a:prstGeom>
          <a:noFill/>
        </p:spPr>
        <p:txBody>
          <a:bodyPr wrap="square" rtlCol="0">
            <a:spAutoFit/>
          </a:bodyPr>
          <a:lstStyle/>
          <a:p>
            <a:pPr algn="ctr"/>
            <a:r>
              <a:rPr lang="en-US" dirty="0">
                <a:solidFill>
                  <a:schemeClr val="accent1"/>
                </a:solidFill>
              </a:rPr>
              <a:t>Legend is used for multiple curves identification</a:t>
            </a:r>
          </a:p>
        </p:txBody>
      </p:sp>
      <p:cxnSp>
        <p:nvCxnSpPr>
          <p:cNvPr id="22" name="Straight Arrow Connector 21">
            <a:extLst>
              <a:ext uri="{FF2B5EF4-FFF2-40B4-BE49-F238E27FC236}">
                <a16:creationId xmlns:a16="http://schemas.microsoft.com/office/drawing/2014/main" id="{B7E99C10-C797-8E58-7074-A007A250AEA8}"/>
              </a:ext>
            </a:extLst>
          </p:cNvPr>
          <p:cNvCxnSpPr>
            <a:cxnSpLocks/>
          </p:cNvCxnSpPr>
          <p:nvPr/>
        </p:nvCxnSpPr>
        <p:spPr>
          <a:xfrm flipH="1">
            <a:off x="6316980" y="2755640"/>
            <a:ext cx="887950" cy="51334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CD7B36-8B0E-A0AB-D972-E9F2C05D8415}"/>
              </a:ext>
            </a:extLst>
          </p:cNvPr>
          <p:cNvSpPr txBox="1"/>
          <p:nvPr/>
        </p:nvSpPr>
        <p:spPr>
          <a:xfrm>
            <a:off x="6164299" y="523124"/>
            <a:ext cx="2492021" cy="715581"/>
          </a:xfrm>
          <a:prstGeom prst="rect">
            <a:avLst/>
          </a:prstGeom>
          <a:noFill/>
        </p:spPr>
        <p:txBody>
          <a:bodyPr wrap="square" rtlCol="0">
            <a:spAutoFit/>
          </a:bodyPr>
          <a:lstStyle/>
          <a:p>
            <a:pPr algn="ctr"/>
            <a:r>
              <a:rPr lang="en-US" dirty="0">
                <a:solidFill>
                  <a:schemeClr val="accent4"/>
                </a:solidFill>
              </a:rPr>
              <a:t>Curve styles are different, this will enhance readability for users with disabilities</a:t>
            </a:r>
          </a:p>
        </p:txBody>
      </p:sp>
      <p:cxnSp>
        <p:nvCxnSpPr>
          <p:cNvPr id="25" name="Straight Arrow Connector 24">
            <a:extLst>
              <a:ext uri="{FF2B5EF4-FFF2-40B4-BE49-F238E27FC236}">
                <a16:creationId xmlns:a16="http://schemas.microsoft.com/office/drawing/2014/main" id="{8D0D3138-40BD-CE98-52EB-663DE2641A72}"/>
              </a:ext>
            </a:extLst>
          </p:cNvPr>
          <p:cNvCxnSpPr>
            <a:cxnSpLocks/>
          </p:cNvCxnSpPr>
          <p:nvPr/>
        </p:nvCxnSpPr>
        <p:spPr>
          <a:xfrm flipH="1">
            <a:off x="5435118" y="982035"/>
            <a:ext cx="887950" cy="51334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4D66BA-30C3-993E-F256-C8A2E21A3F53}"/>
              </a:ext>
            </a:extLst>
          </p:cNvPr>
          <p:cNvCxnSpPr>
            <a:cxnSpLocks/>
          </p:cNvCxnSpPr>
          <p:nvPr/>
        </p:nvCxnSpPr>
        <p:spPr>
          <a:xfrm flipH="1">
            <a:off x="6005581" y="1017440"/>
            <a:ext cx="311399" cy="62777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671E134-87EE-CA36-DC13-E926857BDF0D}"/>
              </a:ext>
            </a:extLst>
          </p:cNvPr>
          <p:cNvSpPr>
            <a:spLocks noGrp="1"/>
          </p:cNvSpPr>
          <p:nvPr>
            <p:ph type="sldNum" sz="quarter" idx="12"/>
          </p:nvPr>
        </p:nvSpPr>
        <p:spPr/>
        <p:txBody>
          <a:bodyPr/>
          <a:lstStyle/>
          <a:p>
            <a:fld id="{1CF77CCB-A837-3E49-BD58-C1431ED74FC9}" type="slidenum">
              <a:rPr lang="en-US" smtClean="0"/>
              <a:pPr/>
              <a:t>37</a:t>
            </a:fld>
            <a:endParaRPr lang="en-US" dirty="0"/>
          </a:p>
        </p:txBody>
      </p:sp>
    </p:spTree>
    <p:extLst>
      <p:ext uri="{BB962C8B-B14F-4D97-AF65-F5344CB8AC3E}">
        <p14:creationId xmlns:p14="http://schemas.microsoft.com/office/powerpoint/2010/main" val="2630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4FBB-1407-98B8-3438-5B0435AC5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B84C9-2323-4D21-14E8-4BFD6304761B}"/>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854B2472-74E7-31F9-3064-96E1A55EF4D9}"/>
              </a:ext>
            </a:extLst>
          </p:cNvPr>
          <p:cNvSpPr>
            <a:spLocks noGrp="1"/>
          </p:cNvSpPr>
          <p:nvPr>
            <p:ph idx="1"/>
          </p:nvPr>
        </p:nvSpPr>
        <p:spPr>
          <a:xfrm>
            <a:off x="0" y="855617"/>
            <a:ext cx="8941526" cy="3251926"/>
          </a:xfrm>
        </p:spPr>
        <p:txBody>
          <a:bodyPr>
            <a:normAutofit/>
          </a:bodyPr>
          <a:lstStyle/>
          <a:p>
            <a:pPr lvl="2" algn="just"/>
            <a:r>
              <a:rPr lang="en-US" dirty="0"/>
              <a:t>In some cases, you might need to post-process the results to estimate new parameters, or to conduct farther investigation.</a:t>
            </a:r>
          </a:p>
          <a:p>
            <a:pPr lvl="2" algn="just"/>
            <a:r>
              <a:rPr lang="en-US" dirty="0"/>
              <a:t>For example, can you estimate the resistance for both circuits?</a:t>
            </a:r>
          </a:p>
          <a:p>
            <a:pPr marL="319087" lvl="2" indent="0" algn="just">
              <a:buNone/>
            </a:pPr>
            <a:endParaRPr lang="en-US" dirty="0"/>
          </a:p>
        </p:txBody>
      </p:sp>
      <p:sp>
        <p:nvSpPr>
          <p:cNvPr id="4" name="Footer Placeholder 3">
            <a:extLst>
              <a:ext uri="{FF2B5EF4-FFF2-40B4-BE49-F238E27FC236}">
                <a16:creationId xmlns:a16="http://schemas.microsoft.com/office/drawing/2014/main" id="{068D9214-6C7E-91DA-3B65-C4473CD2C7A2}"/>
              </a:ext>
            </a:extLst>
          </p:cNvPr>
          <p:cNvSpPr>
            <a:spLocks noGrp="1"/>
          </p:cNvSpPr>
          <p:nvPr>
            <p:ph type="ftr" sz="quarter" idx="3"/>
          </p:nvPr>
        </p:nvSpPr>
        <p:spPr/>
        <p:txBody>
          <a:bodyPr/>
          <a:lstStyle/>
          <a:p>
            <a:r>
              <a:rPr lang="en-US"/>
              <a:t>/ 56</a:t>
            </a:r>
            <a:endParaRPr lang="en-US" dirty="0"/>
          </a:p>
        </p:txBody>
      </p:sp>
      <p:pic>
        <p:nvPicPr>
          <p:cNvPr id="5" name="Picture 4" descr="A graph of a curve&#10;&#10;AI-generated content may be incorrect.">
            <a:extLst>
              <a:ext uri="{FF2B5EF4-FFF2-40B4-BE49-F238E27FC236}">
                <a16:creationId xmlns:a16="http://schemas.microsoft.com/office/drawing/2014/main" id="{1B5EB6D0-3FA5-DB6B-DE01-975B2501C56B}"/>
              </a:ext>
            </a:extLst>
          </p:cNvPr>
          <p:cNvPicPr>
            <a:picLocks noChangeAspect="1"/>
          </p:cNvPicPr>
          <p:nvPr/>
        </p:nvPicPr>
        <p:blipFill>
          <a:blip r:embed="rId2"/>
          <a:stretch>
            <a:fillRect/>
          </a:stretch>
        </p:blipFill>
        <p:spPr>
          <a:xfrm>
            <a:off x="2974637" y="1797376"/>
            <a:ext cx="4119583" cy="2784974"/>
          </a:xfrm>
          <a:prstGeom prst="rect">
            <a:avLst/>
          </a:prstGeom>
        </p:spPr>
      </p:pic>
      <p:sp>
        <p:nvSpPr>
          <p:cNvPr id="7" name="TextBox 6">
            <a:extLst>
              <a:ext uri="{FF2B5EF4-FFF2-40B4-BE49-F238E27FC236}">
                <a16:creationId xmlns:a16="http://schemas.microsoft.com/office/drawing/2014/main" id="{AD136F56-BF16-7BA3-1087-91BD77B44CD5}"/>
              </a:ext>
            </a:extLst>
          </p:cNvPr>
          <p:cNvSpPr txBox="1"/>
          <p:nvPr/>
        </p:nvSpPr>
        <p:spPr>
          <a:xfrm>
            <a:off x="7015843" y="2788373"/>
            <a:ext cx="1847306" cy="300082"/>
          </a:xfrm>
          <a:prstGeom prst="rect">
            <a:avLst/>
          </a:prstGeom>
          <a:noFill/>
        </p:spPr>
        <p:txBody>
          <a:bodyPr wrap="square" rtlCol="0">
            <a:spAutoFit/>
          </a:bodyPr>
          <a:lstStyle/>
          <a:p>
            <a:r>
              <a:rPr lang="en-US" b="1" dirty="0"/>
              <a:t>Hint</a:t>
            </a:r>
            <a:r>
              <a:rPr lang="en-US" dirty="0"/>
              <a:t>: use ohm’s law</a:t>
            </a:r>
          </a:p>
        </p:txBody>
      </p:sp>
      <p:sp>
        <p:nvSpPr>
          <p:cNvPr id="6" name="Slide Number Placeholder 5">
            <a:extLst>
              <a:ext uri="{FF2B5EF4-FFF2-40B4-BE49-F238E27FC236}">
                <a16:creationId xmlns:a16="http://schemas.microsoft.com/office/drawing/2014/main" id="{8F2687F1-6DC6-6A51-2AB6-186E052DED40}"/>
              </a:ext>
            </a:extLst>
          </p:cNvPr>
          <p:cNvSpPr>
            <a:spLocks noGrp="1"/>
          </p:cNvSpPr>
          <p:nvPr>
            <p:ph type="sldNum" sz="quarter" idx="12"/>
          </p:nvPr>
        </p:nvSpPr>
        <p:spPr/>
        <p:txBody>
          <a:bodyPr/>
          <a:lstStyle/>
          <a:p>
            <a:fld id="{1CF77CCB-A837-3E49-BD58-C1431ED74FC9}" type="slidenum">
              <a:rPr lang="en-US" smtClean="0"/>
              <a:pPr/>
              <a:t>38</a:t>
            </a:fld>
            <a:endParaRPr lang="en-US" dirty="0"/>
          </a:p>
        </p:txBody>
      </p:sp>
    </p:spTree>
    <p:extLst>
      <p:ext uri="{BB962C8B-B14F-4D97-AF65-F5344CB8AC3E}">
        <p14:creationId xmlns:p14="http://schemas.microsoft.com/office/powerpoint/2010/main" val="6805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9BFC5-6A43-C916-D1B2-5866395AD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78FA5-9592-FC29-909C-B5CFF3D7C51F}"/>
              </a:ext>
            </a:extLst>
          </p:cNvPr>
          <p:cNvSpPr>
            <a:spLocks noGrp="1"/>
          </p:cNvSpPr>
          <p:nvPr>
            <p:ph type="title"/>
          </p:nvPr>
        </p:nvSpPr>
        <p:spPr/>
        <p:txBody>
          <a:bodyPr/>
          <a:lstStyle/>
          <a:p>
            <a:r>
              <a:rPr lang="en-US" dirty="0"/>
              <a:t>Section-3: Results and Discussion</a:t>
            </a:r>
          </a:p>
        </p:txBody>
      </p:sp>
      <p:sp>
        <p:nvSpPr>
          <p:cNvPr id="3" name="Content Placeholder 2">
            <a:extLst>
              <a:ext uri="{FF2B5EF4-FFF2-40B4-BE49-F238E27FC236}">
                <a16:creationId xmlns:a16="http://schemas.microsoft.com/office/drawing/2014/main" id="{5642BCE0-228B-D4B4-33DA-F0A644EE1A87}"/>
              </a:ext>
            </a:extLst>
          </p:cNvPr>
          <p:cNvSpPr>
            <a:spLocks noGrp="1"/>
          </p:cNvSpPr>
          <p:nvPr>
            <p:ph idx="1"/>
          </p:nvPr>
        </p:nvSpPr>
        <p:spPr>
          <a:xfrm>
            <a:off x="0" y="855617"/>
            <a:ext cx="8941526" cy="3563983"/>
          </a:xfrm>
        </p:spPr>
        <p:txBody>
          <a:bodyPr>
            <a:normAutofit fontScale="70000" lnSpcReduction="20000"/>
          </a:bodyPr>
          <a:lstStyle/>
          <a:p>
            <a:pPr lvl="2" algn="just"/>
            <a:r>
              <a:rPr lang="en-US" dirty="0"/>
              <a:t>Results and discussion section might look as the following:</a:t>
            </a:r>
          </a:p>
          <a:p>
            <a:pPr marL="319087" lvl="2" indent="0" algn="just">
              <a:buNone/>
            </a:pPr>
            <a:r>
              <a:rPr lang="en-US" dirty="0"/>
              <a:t> </a:t>
            </a:r>
          </a:p>
          <a:p>
            <a:pPr marL="319087" lvl="2" indent="0" algn="ctr">
              <a:buNone/>
            </a:pPr>
            <a:r>
              <a:rPr lang="en-US" dirty="0"/>
              <a:t>III. Results and Discussion</a:t>
            </a:r>
          </a:p>
          <a:p>
            <a:pPr marL="319087" lvl="2" indent="0">
              <a:buNone/>
            </a:pPr>
            <a:r>
              <a:rPr lang="en-US" dirty="0"/>
              <a:t>First paragraph: state tool/equipment that you have utilized and state the values of components that have been used (either in paragraph or in table(s)).</a:t>
            </a:r>
          </a:p>
          <a:p>
            <a:pPr marL="319087" lvl="2" indent="0">
              <a:buNone/>
            </a:pPr>
            <a:r>
              <a:rPr lang="en-US" dirty="0"/>
              <a:t>Second paragraph: define the evaluation criteria and error formulas.</a:t>
            </a:r>
          </a:p>
          <a:p>
            <a:pPr marL="319087" lvl="2" indent="0">
              <a:buNone/>
            </a:pPr>
            <a:r>
              <a:rPr lang="en-US" dirty="0"/>
              <a:t>Third paragraph: state how you have computed theoretical values that will be used in evaluation.</a:t>
            </a:r>
          </a:p>
          <a:p>
            <a:pPr marL="319087" lvl="2" indent="0">
              <a:buNone/>
            </a:pPr>
            <a:r>
              <a:rPr lang="en-US" dirty="0"/>
              <a:t>III.A results of part-A</a:t>
            </a:r>
          </a:p>
          <a:p>
            <a:pPr marL="319087" lvl="2" indent="0">
              <a:buNone/>
            </a:pPr>
            <a:r>
              <a:rPr lang="en-US" dirty="0"/>
              <a:t>State your results, state your errors, comment on the errors, post process results if needed. </a:t>
            </a:r>
          </a:p>
          <a:p>
            <a:pPr marL="319087" lvl="2" indent="0">
              <a:buNone/>
            </a:pPr>
            <a:r>
              <a:rPr lang="en-US" dirty="0"/>
              <a:t>III.B results of part-B</a:t>
            </a:r>
          </a:p>
          <a:p>
            <a:pPr marL="319087" lvl="2" indent="0">
              <a:buNone/>
            </a:pPr>
            <a:r>
              <a:rPr lang="en-US" dirty="0"/>
              <a:t>State your results, state your errors, comment on the errors , post process results if needed.</a:t>
            </a:r>
          </a:p>
          <a:p>
            <a:pPr marL="319087" lvl="2" indent="0">
              <a:buNone/>
            </a:pPr>
            <a:r>
              <a:rPr lang="en-US" dirty="0"/>
              <a:t>III.C results of part-C</a:t>
            </a:r>
          </a:p>
          <a:p>
            <a:pPr marL="319087" lvl="2" indent="0">
              <a:buNone/>
            </a:pPr>
            <a:r>
              <a:rPr lang="en-US" dirty="0"/>
              <a:t>State your results, state your errors, comment on the errors , post process results if needed.</a:t>
            </a:r>
          </a:p>
        </p:txBody>
      </p:sp>
      <p:sp>
        <p:nvSpPr>
          <p:cNvPr id="4" name="Footer Placeholder 3">
            <a:extLst>
              <a:ext uri="{FF2B5EF4-FFF2-40B4-BE49-F238E27FC236}">
                <a16:creationId xmlns:a16="http://schemas.microsoft.com/office/drawing/2014/main" id="{916DF9A6-5F1D-F2B2-EA7F-E389C753A579}"/>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A7BE97B2-7311-CFD5-5019-BD70404ED818}"/>
              </a:ext>
            </a:extLst>
          </p:cNvPr>
          <p:cNvSpPr>
            <a:spLocks noGrp="1"/>
          </p:cNvSpPr>
          <p:nvPr>
            <p:ph type="sldNum" sz="quarter" idx="12"/>
          </p:nvPr>
        </p:nvSpPr>
        <p:spPr/>
        <p:txBody>
          <a:bodyPr/>
          <a:lstStyle/>
          <a:p>
            <a:fld id="{1CF77CCB-A837-3E49-BD58-C1431ED74FC9}" type="slidenum">
              <a:rPr lang="en-US" smtClean="0"/>
              <a:pPr/>
              <a:t>39</a:t>
            </a:fld>
            <a:endParaRPr lang="en-US" dirty="0"/>
          </a:p>
        </p:txBody>
      </p:sp>
    </p:spTree>
    <p:extLst>
      <p:ext uri="{BB962C8B-B14F-4D97-AF65-F5344CB8AC3E}">
        <p14:creationId xmlns:p14="http://schemas.microsoft.com/office/powerpoint/2010/main" val="248701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D0C91-EDDD-D2A1-5636-374A6D76F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B8430-F8CD-9C5A-926B-247D4AE48E5E}"/>
              </a:ext>
            </a:extLst>
          </p:cNvPr>
          <p:cNvSpPr>
            <a:spLocks noGrp="1"/>
          </p:cNvSpPr>
          <p:nvPr>
            <p:ph type="title"/>
          </p:nvPr>
        </p:nvSpPr>
        <p:spPr/>
        <p:txBody>
          <a:bodyPr/>
          <a:lstStyle/>
          <a:p>
            <a:r>
              <a:rPr lang="en-US" dirty="0"/>
              <a:t>Report Preliminaries </a:t>
            </a:r>
          </a:p>
        </p:txBody>
      </p:sp>
      <p:sp>
        <p:nvSpPr>
          <p:cNvPr id="3" name="Content Placeholder 2">
            <a:extLst>
              <a:ext uri="{FF2B5EF4-FFF2-40B4-BE49-F238E27FC236}">
                <a16:creationId xmlns:a16="http://schemas.microsoft.com/office/drawing/2014/main" id="{EA25B517-5DE5-EECC-1042-E36CD4697CAC}"/>
              </a:ext>
            </a:extLst>
          </p:cNvPr>
          <p:cNvSpPr>
            <a:spLocks noGrp="1"/>
          </p:cNvSpPr>
          <p:nvPr>
            <p:ph idx="1"/>
          </p:nvPr>
        </p:nvSpPr>
        <p:spPr>
          <a:xfrm>
            <a:off x="242969" y="986965"/>
            <a:ext cx="8693115" cy="3595192"/>
          </a:xfrm>
        </p:spPr>
        <p:txBody>
          <a:bodyPr>
            <a:normAutofit/>
          </a:bodyPr>
          <a:lstStyle/>
          <a:p>
            <a:pPr lvl="2" algn="just"/>
            <a:r>
              <a:rPr lang="en-US" dirty="0"/>
              <a:t>For both formal and informal reports, start by filling (i) your experiment title, (ii) your name, (iii) your affiliation, and (iv) email address.</a:t>
            </a:r>
          </a:p>
          <a:p>
            <a:pPr lvl="2" algn="just"/>
            <a:r>
              <a:rPr lang="en-US" dirty="0"/>
              <a:t>For affiliation, include your program year, program, department, and university name; example:</a:t>
            </a:r>
          </a:p>
          <a:p>
            <a:pPr marL="319087" lvl="2" indent="0" algn="ctr">
              <a:buNone/>
            </a:pPr>
            <a:r>
              <a:rPr lang="en-US" dirty="0"/>
              <a:t>“Freshman, Electrical Engineering, ECE department, Missouri S&amp;T”</a:t>
            </a:r>
          </a:p>
          <a:p>
            <a:pPr lvl="2" algn="just"/>
            <a:r>
              <a:rPr lang="en-US" dirty="0"/>
              <a:t>For your email address, please use your official Missouri S&amp;T email address.</a:t>
            </a:r>
          </a:p>
          <a:p>
            <a:pPr marL="319087" lvl="2" indent="0">
              <a:buNone/>
            </a:pPr>
            <a:r>
              <a:rPr lang="en-US" dirty="0"/>
              <a:t>Wrong email address: </a:t>
            </a:r>
            <a:r>
              <a:rPr lang="en-US" dirty="0">
                <a:hlinkClick r:id="rId2"/>
              </a:rPr>
              <a:t>joe.miner@gmail.com</a:t>
            </a:r>
            <a:r>
              <a:rPr lang="en-US" dirty="0"/>
              <a:t>.</a:t>
            </a:r>
          </a:p>
          <a:p>
            <a:pPr marL="319087" lvl="2" indent="0">
              <a:buNone/>
            </a:pPr>
            <a:r>
              <a:rPr lang="en-US" dirty="0"/>
              <a:t>Correct email address: </a:t>
            </a:r>
            <a:r>
              <a:rPr lang="en-US" dirty="0">
                <a:hlinkClick r:id="rId3"/>
              </a:rPr>
              <a:t>joe.miner@umsystem.edu</a:t>
            </a:r>
            <a:r>
              <a:rPr lang="en-US" dirty="0"/>
              <a:t> or </a:t>
            </a:r>
            <a:r>
              <a:rPr lang="en-US" dirty="0">
                <a:hlinkClick r:id="rId4"/>
              </a:rPr>
              <a:t>joe.miner@mst.edu</a:t>
            </a:r>
            <a:r>
              <a:rPr lang="en-US" dirty="0"/>
              <a:t>.</a:t>
            </a:r>
          </a:p>
          <a:p>
            <a:pPr marL="319087" lvl="2" indent="0" algn="ctr">
              <a:buNone/>
            </a:pPr>
            <a:endParaRPr lang="en-US" dirty="0"/>
          </a:p>
          <a:p>
            <a:pPr lvl="2"/>
            <a:endParaRPr lang="en-US" dirty="0"/>
          </a:p>
          <a:p>
            <a:pPr lvl="2"/>
            <a:endParaRPr lang="en-US" dirty="0"/>
          </a:p>
        </p:txBody>
      </p:sp>
      <p:sp>
        <p:nvSpPr>
          <p:cNvPr id="4" name="Footer Placeholder 3">
            <a:extLst>
              <a:ext uri="{FF2B5EF4-FFF2-40B4-BE49-F238E27FC236}">
                <a16:creationId xmlns:a16="http://schemas.microsoft.com/office/drawing/2014/main" id="{08B6F91C-E35E-AA1C-C7E5-4D0F4486DBB7}"/>
              </a:ext>
            </a:extLst>
          </p:cNvPr>
          <p:cNvSpPr>
            <a:spLocks noGrp="1"/>
          </p:cNvSpPr>
          <p:nvPr>
            <p:ph type="ftr" sz="quarter" idx="3"/>
          </p:nvPr>
        </p:nvSpPr>
        <p:spPr/>
        <p:txBody>
          <a:bodyPr/>
          <a:lstStyle/>
          <a:p>
            <a:r>
              <a:rPr lang="en-US"/>
              <a:t>/ 56</a:t>
            </a:r>
            <a:endParaRPr lang="en-US" dirty="0"/>
          </a:p>
        </p:txBody>
      </p:sp>
      <p:sp>
        <p:nvSpPr>
          <p:cNvPr id="6" name="Slide Number Placeholder 5">
            <a:extLst>
              <a:ext uri="{FF2B5EF4-FFF2-40B4-BE49-F238E27FC236}">
                <a16:creationId xmlns:a16="http://schemas.microsoft.com/office/drawing/2014/main" id="{824C2E69-9DED-1D4A-FF53-1AB5C4A742D2}"/>
              </a:ext>
            </a:extLst>
          </p:cNvPr>
          <p:cNvSpPr>
            <a:spLocks noGrp="1"/>
          </p:cNvSpPr>
          <p:nvPr>
            <p:ph type="sldNum" sz="quarter" idx="12"/>
          </p:nvPr>
        </p:nvSpPr>
        <p:spPr/>
        <p:txBody>
          <a:bodyPr/>
          <a:lstStyle/>
          <a:p>
            <a:fld id="{1CF77CCB-A837-3E49-BD58-C1431ED74FC9}" type="slidenum">
              <a:rPr lang="en-US" smtClean="0"/>
              <a:pPr/>
              <a:t>4</a:t>
            </a:fld>
            <a:endParaRPr lang="en-US" dirty="0"/>
          </a:p>
        </p:txBody>
      </p:sp>
    </p:spTree>
    <p:extLst>
      <p:ext uri="{BB962C8B-B14F-4D97-AF65-F5344CB8AC3E}">
        <p14:creationId xmlns:p14="http://schemas.microsoft.com/office/powerpoint/2010/main" val="29598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32D9-ACBA-B716-0F75-6D9B6CF56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16765-468A-4575-6A35-6CD4B97846D2}"/>
              </a:ext>
            </a:extLst>
          </p:cNvPr>
          <p:cNvSpPr>
            <a:spLocks noGrp="1"/>
          </p:cNvSpPr>
          <p:nvPr>
            <p:ph type="title"/>
          </p:nvPr>
        </p:nvSpPr>
        <p:spPr>
          <a:xfrm>
            <a:off x="393192" y="343065"/>
            <a:ext cx="8357616" cy="399137"/>
          </a:xfrm>
        </p:spPr>
        <p:txBody>
          <a:bodyPr/>
          <a:lstStyle/>
          <a:p>
            <a:r>
              <a:rPr lang="en-US"/>
              <a:t>Exercise-7 </a:t>
            </a:r>
            <a:endParaRPr lang="en-US" dirty="0"/>
          </a:p>
        </p:txBody>
      </p:sp>
      <p:sp>
        <p:nvSpPr>
          <p:cNvPr id="4" name="Footer Placeholder 3">
            <a:extLst>
              <a:ext uri="{FF2B5EF4-FFF2-40B4-BE49-F238E27FC236}">
                <a16:creationId xmlns:a16="http://schemas.microsoft.com/office/drawing/2014/main" id="{7AAC939F-5686-312A-47AF-4B5B5BD2DEF6}"/>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8223AD89-89A3-FA93-B49A-195126258D23}"/>
              </a:ext>
            </a:extLst>
          </p:cNvPr>
          <p:cNvSpPr>
            <a:spLocks noGrp="1"/>
          </p:cNvSpPr>
          <p:nvPr>
            <p:ph type="sldNum" sz="quarter" idx="12"/>
          </p:nvPr>
        </p:nvSpPr>
        <p:spPr/>
        <p:txBody>
          <a:bodyPr/>
          <a:lstStyle/>
          <a:p>
            <a:fld id="{1CF77CCB-A837-3E49-BD58-C1431ED74FC9}" type="slidenum">
              <a:rPr lang="en-US" smtClean="0"/>
              <a:pPr/>
              <a:t>40</a:t>
            </a:fld>
            <a:endParaRPr lang="en-US" dirty="0"/>
          </a:p>
        </p:txBody>
      </p:sp>
      <p:sp>
        <p:nvSpPr>
          <p:cNvPr id="11" name="TextBox 10">
            <a:extLst>
              <a:ext uri="{FF2B5EF4-FFF2-40B4-BE49-F238E27FC236}">
                <a16:creationId xmlns:a16="http://schemas.microsoft.com/office/drawing/2014/main" id="{CF078187-408D-3508-C7DB-8D1F894D69B9}"/>
              </a:ext>
            </a:extLst>
          </p:cNvPr>
          <p:cNvSpPr txBox="1"/>
          <p:nvPr/>
        </p:nvSpPr>
        <p:spPr>
          <a:xfrm>
            <a:off x="308610" y="901525"/>
            <a:ext cx="8376840" cy="395173"/>
          </a:xfrm>
          <a:prstGeom prst="rect">
            <a:avLst/>
          </a:prstGeom>
          <a:noFill/>
        </p:spPr>
        <p:txBody>
          <a:bodyPr wrap="square">
            <a:spAutoFit/>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Discuss and comment on the following results</a:t>
            </a:r>
          </a:p>
        </p:txBody>
      </p:sp>
      <p:pic>
        <p:nvPicPr>
          <p:cNvPr id="6" name="Picture 5" descr="A graph with a blue line&#10;&#10;AI-generated content may be incorrect.">
            <a:extLst>
              <a:ext uri="{FF2B5EF4-FFF2-40B4-BE49-F238E27FC236}">
                <a16:creationId xmlns:a16="http://schemas.microsoft.com/office/drawing/2014/main" id="{EFF8DE67-DCBC-77FF-BA5D-6B0A683E17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54" y="1585595"/>
            <a:ext cx="3218180" cy="2301042"/>
          </a:xfrm>
          <a:prstGeom prst="rect">
            <a:avLst/>
          </a:prstGeom>
          <a:noFill/>
          <a:ln>
            <a:noFill/>
          </a:ln>
        </p:spPr>
      </p:pic>
      <p:sp>
        <p:nvSpPr>
          <p:cNvPr id="9" name="TextBox 8">
            <a:extLst>
              <a:ext uri="{FF2B5EF4-FFF2-40B4-BE49-F238E27FC236}">
                <a16:creationId xmlns:a16="http://schemas.microsoft.com/office/drawing/2014/main" id="{8A318229-49B8-6EBA-A443-D13C172FABC7}"/>
              </a:ext>
            </a:extLst>
          </p:cNvPr>
          <p:cNvSpPr txBox="1"/>
          <p:nvPr/>
        </p:nvSpPr>
        <p:spPr>
          <a:xfrm>
            <a:off x="187960" y="3886637"/>
            <a:ext cx="3096768" cy="276999"/>
          </a:xfrm>
          <a:prstGeom prst="rect">
            <a:avLst/>
          </a:prstGeom>
          <a:noFill/>
        </p:spPr>
        <p:txBody>
          <a:bodyPr wrap="square">
            <a:spAutoFit/>
          </a:bodyPr>
          <a:lstStyle/>
          <a:p>
            <a:pPr marL="0" marR="0" algn="ctr">
              <a:spcAft>
                <a:spcPts val="1000"/>
              </a:spcAft>
            </a:pPr>
            <a:r>
              <a:rPr lang="en-US" sz="1200" i="1" kern="100" dirty="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1: Amplifier Gain with Different Loads.</a:t>
            </a:r>
          </a:p>
        </p:txBody>
      </p:sp>
      <p:graphicFrame>
        <p:nvGraphicFramePr>
          <p:cNvPr id="12" name="Table 11">
            <a:extLst>
              <a:ext uri="{FF2B5EF4-FFF2-40B4-BE49-F238E27FC236}">
                <a16:creationId xmlns:a16="http://schemas.microsoft.com/office/drawing/2014/main" id="{1250E024-FACB-F025-4AFB-C925518C923F}"/>
              </a:ext>
            </a:extLst>
          </p:cNvPr>
          <p:cNvGraphicFramePr>
            <a:graphicFrameLocks noGrp="1"/>
          </p:cNvGraphicFramePr>
          <p:nvPr>
            <p:extLst>
              <p:ext uri="{D42A27DB-BD31-4B8C-83A1-F6EECF244321}">
                <p14:modId xmlns:p14="http://schemas.microsoft.com/office/powerpoint/2010/main" val="670131653"/>
              </p:ext>
            </p:extLst>
          </p:nvPr>
        </p:nvGraphicFramePr>
        <p:xfrm>
          <a:off x="3487162" y="2116809"/>
          <a:ext cx="2106930" cy="1641348"/>
        </p:xfrm>
        <a:graphic>
          <a:graphicData uri="http://schemas.openxmlformats.org/drawingml/2006/table">
            <a:tbl>
              <a:tblPr firstRow="1" firstCol="1" bandRow="1">
                <a:tableStyleId>{5940675A-B579-460E-94D1-54222C63F5DA}</a:tableStyleId>
              </a:tblPr>
              <a:tblGrid>
                <a:gridCol w="1053465">
                  <a:extLst>
                    <a:ext uri="{9D8B030D-6E8A-4147-A177-3AD203B41FA5}">
                      <a16:colId xmlns:a16="http://schemas.microsoft.com/office/drawing/2014/main" val="3607911676"/>
                    </a:ext>
                  </a:extLst>
                </a:gridCol>
                <a:gridCol w="1053465">
                  <a:extLst>
                    <a:ext uri="{9D8B030D-6E8A-4147-A177-3AD203B41FA5}">
                      <a16:colId xmlns:a16="http://schemas.microsoft.com/office/drawing/2014/main" val="3535561802"/>
                    </a:ext>
                  </a:extLst>
                </a:gridCol>
              </a:tblGrid>
              <a:tr h="0">
                <a:tc>
                  <a:txBody>
                    <a:bodyPr/>
                    <a:lstStyle/>
                    <a:p>
                      <a:pPr marL="0" marR="0" algn="ctr">
                        <a:lnSpc>
                          <a:spcPct val="115000"/>
                        </a:lnSpc>
                        <a:spcAft>
                          <a:spcPts val="800"/>
                        </a:spcAft>
                        <a:buNone/>
                      </a:pPr>
                      <a:r>
                        <a:rPr lang="en-US" sz="1200" kern="100" dirty="0">
                          <a:effectLst/>
                        </a:rPr>
                        <a:t>Light Intensity (lux)</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200" kern="100">
                          <a:effectLst/>
                        </a:rPr>
                        <a:t>Output Voltage (V)</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3812221"/>
                  </a:ext>
                </a:extLst>
              </a:tr>
              <a:tr h="0">
                <a:tc>
                  <a:txBody>
                    <a:bodyPr/>
                    <a:lstStyle/>
                    <a:p>
                      <a:pPr marL="0" marR="0" algn="ctr">
                        <a:lnSpc>
                          <a:spcPct val="115000"/>
                        </a:lnSpc>
                        <a:spcAft>
                          <a:spcPts val="800"/>
                        </a:spcAft>
                        <a:buNone/>
                      </a:pPr>
                      <a:r>
                        <a:rPr lang="en-US" sz="1200" kern="100" dirty="0">
                          <a:effectLst/>
                        </a:rPr>
                        <a:t>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200" kern="100">
                          <a:effectLst/>
                        </a:rPr>
                        <a:t>0.02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2491123"/>
                  </a:ext>
                </a:extLst>
              </a:tr>
              <a:tr h="0">
                <a:tc>
                  <a:txBody>
                    <a:bodyPr/>
                    <a:lstStyle/>
                    <a:p>
                      <a:pPr marL="0" marR="0" algn="ctr">
                        <a:lnSpc>
                          <a:spcPct val="115000"/>
                        </a:lnSpc>
                        <a:spcAft>
                          <a:spcPts val="800"/>
                        </a:spcAft>
                        <a:buNone/>
                      </a:pPr>
                      <a:r>
                        <a:rPr lang="en-US" sz="1200" kern="100" dirty="0">
                          <a:effectLst/>
                        </a:rPr>
                        <a:t>100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200" kern="100">
                          <a:effectLst/>
                        </a:rPr>
                        <a:t>0.52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2130351"/>
                  </a:ext>
                </a:extLst>
              </a:tr>
              <a:tr h="0">
                <a:tc>
                  <a:txBody>
                    <a:bodyPr/>
                    <a:lstStyle/>
                    <a:p>
                      <a:pPr marL="0" marR="0" algn="ctr">
                        <a:lnSpc>
                          <a:spcPct val="115000"/>
                        </a:lnSpc>
                        <a:spcAft>
                          <a:spcPts val="800"/>
                        </a:spcAft>
                        <a:buNone/>
                      </a:pPr>
                      <a:r>
                        <a:rPr lang="en-US" sz="1200" kern="100">
                          <a:effectLst/>
                        </a:rPr>
                        <a:t>200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200" kern="100" dirty="0">
                          <a:effectLst/>
                        </a:rPr>
                        <a:t>0.98</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143734"/>
                  </a:ext>
                </a:extLst>
              </a:tr>
              <a:tr h="0">
                <a:tc>
                  <a:txBody>
                    <a:bodyPr/>
                    <a:lstStyle/>
                    <a:p>
                      <a:pPr marL="0" marR="0" algn="ctr">
                        <a:lnSpc>
                          <a:spcPct val="115000"/>
                        </a:lnSpc>
                        <a:spcAft>
                          <a:spcPts val="800"/>
                        </a:spcAft>
                        <a:buNone/>
                      </a:pPr>
                      <a:r>
                        <a:rPr lang="en-US" sz="1200" kern="100">
                          <a:effectLst/>
                        </a:rPr>
                        <a:t>300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200" kern="100" dirty="0">
                          <a:effectLst/>
                        </a:rPr>
                        <a:t>0.73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7048247"/>
                  </a:ext>
                </a:extLst>
              </a:tr>
              <a:tr h="0">
                <a:tc>
                  <a:txBody>
                    <a:bodyPr/>
                    <a:lstStyle/>
                    <a:p>
                      <a:pPr marL="0" marR="0" algn="ctr">
                        <a:lnSpc>
                          <a:spcPct val="115000"/>
                        </a:lnSpc>
                        <a:spcAft>
                          <a:spcPts val="800"/>
                        </a:spcAft>
                        <a:buNone/>
                      </a:pPr>
                      <a:r>
                        <a:rPr lang="en-US" sz="1200" kern="100">
                          <a:effectLst/>
                        </a:rPr>
                        <a:t>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200" kern="100" dirty="0">
                          <a:effectLst/>
                        </a:rPr>
                        <a:t>1.89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051066"/>
                  </a:ext>
                </a:extLst>
              </a:tr>
            </a:tbl>
          </a:graphicData>
        </a:graphic>
      </p:graphicFrame>
      <p:sp>
        <p:nvSpPr>
          <p:cNvPr id="15" name="TextBox 14">
            <a:extLst>
              <a:ext uri="{FF2B5EF4-FFF2-40B4-BE49-F238E27FC236}">
                <a16:creationId xmlns:a16="http://schemas.microsoft.com/office/drawing/2014/main" id="{3DFA2046-456A-66BF-A989-2D7E94C6F8BA}"/>
              </a:ext>
            </a:extLst>
          </p:cNvPr>
          <p:cNvSpPr txBox="1"/>
          <p:nvPr/>
        </p:nvSpPr>
        <p:spPr>
          <a:xfrm>
            <a:off x="3379853" y="1582850"/>
            <a:ext cx="2385312" cy="461665"/>
          </a:xfrm>
          <a:prstGeom prst="rect">
            <a:avLst/>
          </a:prstGeom>
          <a:noFill/>
        </p:spPr>
        <p:txBody>
          <a:bodyPr wrap="square">
            <a:spAutoFit/>
          </a:bodyPr>
          <a:lstStyle/>
          <a:p>
            <a:pPr marL="0" marR="0" algn="ctr">
              <a:spcAft>
                <a:spcPts val="1000"/>
              </a:spcAft>
            </a:pPr>
            <a:r>
              <a:rPr lang="en-US" sz="1200" i="1" kern="100" dirty="0">
                <a:solidFill>
                  <a:srgbClr val="0E2841"/>
                </a:solidFill>
                <a:effectLst/>
                <a:latin typeface="Aptos" panose="020B0004020202020204" pitchFamily="34" charset="0"/>
                <a:ea typeface="Aptos" panose="020B0004020202020204" pitchFamily="34" charset="0"/>
                <a:cs typeface="Times New Roman" panose="02020603050405020304" pitchFamily="18" charset="0"/>
              </a:rPr>
              <a:t>Table 1: Sensor Output Voltage vs. Light Intensity.</a:t>
            </a:r>
          </a:p>
        </p:txBody>
      </p:sp>
      <p:pic>
        <p:nvPicPr>
          <p:cNvPr id="16" name="Picture 15" descr="A graph with a line&#10;&#10;AI-generated content may be incorrect.">
            <a:extLst>
              <a:ext uri="{FF2B5EF4-FFF2-40B4-BE49-F238E27FC236}">
                <a16:creationId xmlns:a16="http://schemas.microsoft.com/office/drawing/2014/main" id="{A246A8BD-7EAB-6668-FFE6-33E6F5C923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8568" y="1687746"/>
            <a:ext cx="3075208" cy="2304548"/>
          </a:xfrm>
          <a:prstGeom prst="rect">
            <a:avLst/>
          </a:prstGeom>
          <a:noFill/>
          <a:ln>
            <a:noFill/>
          </a:ln>
        </p:spPr>
      </p:pic>
      <p:sp>
        <p:nvSpPr>
          <p:cNvPr id="19" name="TextBox 18">
            <a:extLst>
              <a:ext uri="{FF2B5EF4-FFF2-40B4-BE49-F238E27FC236}">
                <a16:creationId xmlns:a16="http://schemas.microsoft.com/office/drawing/2014/main" id="{F68E8FD6-9F39-F8B1-71A7-888E07C58B82}"/>
              </a:ext>
            </a:extLst>
          </p:cNvPr>
          <p:cNvSpPr txBox="1"/>
          <p:nvPr/>
        </p:nvSpPr>
        <p:spPr>
          <a:xfrm>
            <a:off x="6204724" y="4025136"/>
            <a:ext cx="2480726" cy="430887"/>
          </a:xfrm>
          <a:prstGeom prst="rect">
            <a:avLst/>
          </a:prstGeom>
          <a:noFill/>
        </p:spPr>
        <p:txBody>
          <a:bodyPr wrap="square">
            <a:spAutoFit/>
          </a:bodyPr>
          <a:lstStyle/>
          <a:p>
            <a:pPr marL="0" marR="0" algn="ctr">
              <a:spcAft>
                <a:spcPts val="1000"/>
              </a:spcAft>
            </a:pPr>
            <a:r>
              <a:rPr lang="en-US" sz="1100" i="1" kern="100" dirty="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2: Measured voltage vs current across a resistor.</a:t>
            </a:r>
          </a:p>
        </p:txBody>
      </p:sp>
    </p:spTree>
    <p:extLst>
      <p:ext uri="{BB962C8B-B14F-4D97-AF65-F5344CB8AC3E}">
        <p14:creationId xmlns:p14="http://schemas.microsoft.com/office/powerpoint/2010/main" val="390089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8923-30FE-C39D-69C9-4247EB4F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8B5BE-F7E2-6653-C7CF-02D2C4A06CE4}"/>
              </a:ext>
            </a:extLst>
          </p:cNvPr>
          <p:cNvSpPr>
            <a:spLocks noGrp="1"/>
          </p:cNvSpPr>
          <p:nvPr>
            <p:ph type="title"/>
          </p:nvPr>
        </p:nvSpPr>
        <p:spPr/>
        <p:txBody>
          <a:bodyPr/>
          <a:lstStyle/>
          <a:p>
            <a:r>
              <a:rPr lang="en-US" dirty="0"/>
              <a:t>Section-4: Conclusion</a:t>
            </a:r>
          </a:p>
        </p:txBody>
      </p:sp>
      <p:sp>
        <p:nvSpPr>
          <p:cNvPr id="3" name="Content Placeholder 2">
            <a:extLst>
              <a:ext uri="{FF2B5EF4-FFF2-40B4-BE49-F238E27FC236}">
                <a16:creationId xmlns:a16="http://schemas.microsoft.com/office/drawing/2014/main" id="{C3642885-291E-0CB2-5440-3E45354B03A6}"/>
              </a:ext>
            </a:extLst>
          </p:cNvPr>
          <p:cNvSpPr>
            <a:spLocks noGrp="1"/>
          </p:cNvSpPr>
          <p:nvPr>
            <p:ph idx="1"/>
          </p:nvPr>
        </p:nvSpPr>
        <p:spPr>
          <a:xfrm>
            <a:off x="0" y="855617"/>
            <a:ext cx="8750808" cy="3563983"/>
          </a:xfrm>
        </p:spPr>
        <p:txBody>
          <a:bodyPr>
            <a:normAutofit/>
          </a:bodyPr>
          <a:lstStyle/>
          <a:p>
            <a:pPr lvl="2" algn="just"/>
            <a:r>
              <a:rPr lang="en-US" dirty="0"/>
              <a:t>The conclusion section is your final section in the report. </a:t>
            </a:r>
          </a:p>
          <a:p>
            <a:pPr lvl="2" algn="just"/>
            <a:r>
              <a:rPr lang="en-US" dirty="0"/>
              <a:t>This section should include one paragraph that include the following: (i) Summary of Key Findings – briefly restate the main results of this experiment. (ii) Limitations – mention any constraints or factors that may have affected the results. (iii) Future Work – suggest possible improvements.</a:t>
            </a:r>
          </a:p>
        </p:txBody>
      </p:sp>
      <p:sp>
        <p:nvSpPr>
          <p:cNvPr id="4" name="Footer Placeholder 3">
            <a:extLst>
              <a:ext uri="{FF2B5EF4-FFF2-40B4-BE49-F238E27FC236}">
                <a16:creationId xmlns:a16="http://schemas.microsoft.com/office/drawing/2014/main" id="{AE98F2B0-0051-C2C7-7FF8-22F94127F78E}"/>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212821C2-3EEE-AD4F-E898-1FAA9D811944}"/>
              </a:ext>
            </a:extLst>
          </p:cNvPr>
          <p:cNvSpPr>
            <a:spLocks noGrp="1"/>
          </p:cNvSpPr>
          <p:nvPr>
            <p:ph type="sldNum" sz="quarter" idx="12"/>
          </p:nvPr>
        </p:nvSpPr>
        <p:spPr/>
        <p:txBody>
          <a:bodyPr/>
          <a:lstStyle/>
          <a:p>
            <a:fld id="{1CF77CCB-A837-3E49-BD58-C1431ED74FC9}" type="slidenum">
              <a:rPr lang="en-US" smtClean="0"/>
              <a:pPr/>
              <a:t>41</a:t>
            </a:fld>
            <a:endParaRPr lang="en-US" dirty="0"/>
          </a:p>
        </p:txBody>
      </p:sp>
    </p:spTree>
    <p:extLst>
      <p:ext uri="{BB962C8B-B14F-4D97-AF65-F5344CB8AC3E}">
        <p14:creationId xmlns:p14="http://schemas.microsoft.com/office/powerpoint/2010/main" val="2808296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3E64C-E81D-8786-B581-D37181E95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A6369-2DB0-9078-063C-8FB30DDD74FA}"/>
              </a:ext>
            </a:extLst>
          </p:cNvPr>
          <p:cNvSpPr>
            <a:spLocks noGrp="1"/>
          </p:cNvSpPr>
          <p:nvPr>
            <p:ph type="title"/>
          </p:nvPr>
        </p:nvSpPr>
        <p:spPr/>
        <p:txBody>
          <a:bodyPr/>
          <a:lstStyle/>
          <a:p>
            <a:r>
              <a:rPr lang="en-US" dirty="0"/>
              <a:t>Optional Section: Acknowledgment</a:t>
            </a:r>
          </a:p>
        </p:txBody>
      </p:sp>
      <p:sp>
        <p:nvSpPr>
          <p:cNvPr id="3" name="Content Placeholder 2">
            <a:extLst>
              <a:ext uri="{FF2B5EF4-FFF2-40B4-BE49-F238E27FC236}">
                <a16:creationId xmlns:a16="http://schemas.microsoft.com/office/drawing/2014/main" id="{91AA0B47-B361-3E6C-D1F8-62CD275D462C}"/>
              </a:ext>
            </a:extLst>
          </p:cNvPr>
          <p:cNvSpPr>
            <a:spLocks noGrp="1"/>
          </p:cNvSpPr>
          <p:nvPr>
            <p:ph idx="1"/>
          </p:nvPr>
        </p:nvSpPr>
        <p:spPr>
          <a:xfrm>
            <a:off x="0" y="855617"/>
            <a:ext cx="8750808" cy="3563983"/>
          </a:xfrm>
        </p:spPr>
        <p:txBody>
          <a:bodyPr>
            <a:normAutofit/>
          </a:bodyPr>
          <a:lstStyle/>
          <a:p>
            <a:pPr lvl="2" algn="just"/>
            <a:r>
              <a:rPr lang="en-US" dirty="0"/>
              <a:t>Optionally, you might include acknowledgment section.</a:t>
            </a:r>
          </a:p>
          <a:p>
            <a:pPr lvl="2" algn="just"/>
            <a:r>
              <a:rPr lang="en-US" dirty="0"/>
              <a:t>This section is optional, you might use it if you want to acknowledge any support or help you received to make this experiment, process the data, or gain the necessary theory. </a:t>
            </a:r>
          </a:p>
          <a:p>
            <a:pPr lvl="2" algn="just"/>
            <a:r>
              <a:rPr lang="en-US" dirty="0"/>
              <a:t>You don’t need to acknowledge your class instructor, recall that they are paid to do this service.</a:t>
            </a:r>
          </a:p>
          <a:p>
            <a:pPr lvl="2" algn="just"/>
            <a:r>
              <a:rPr lang="en-US" dirty="0"/>
              <a:t>Ignoring to acknowledge who really voluntarily assisted/helped you in conducting your report is rude!</a:t>
            </a:r>
          </a:p>
          <a:p>
            <a:pPr lvl="2" algn="just"/>
            <a:r>
              <a:rPr lang="en-US" dirty="0"/>
              <a:t>The preferred spelling of the word “acknowledgment” in America is without an “e” after the “g”. </a:t>
            </a:r>
          </a:p>
        </p:txBody>
      </p:sp>
      <p:sp>
        <p:nvSpPr>
          <p:cNvPr id="4" name="Footer Placeholder 3">
            <a:extLst>
              <a:ext uri="{FF2B5EF4-FFF2-40B4-BE49-F238E27FC236}">
                <a16:creationId xmlns:a16="http://schemas.microsoft.com/office/drawing/2014/main" id="{04AF4FB9-CC19-99A2-0E8E-7B850698BA33}"/>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2E55542-1BDE-54E9-9D9D-326B328ACDBF}"/>
              </a:ext>
            </a:extLst>
          </p:cNvPr>
          <p:cNvSpPr>
            <a:spLocks noGrp="1"/>
          </p:cNvSpPr>
          <p:nvPr>
            <p:ph type="sldNum" sz="quarter" idx="12"/>
          </p:nvPr>
        </p:nvSpPr>
        <p:spPr/>
        <p:txBody>
          <a:bodyPr/>
          <a:lstStyle/>
          <a:p>
            <a:fld id="{1CF77CCB-A837-3E49-BD58-C1431ED74FC9}" type="slidenum">
              <a:rPr lang="en-US" smtClean="0"/>
              <a:pPr/>
              <a:t>42</a:t>
            </a:fld>
            <a:endParaRPr lang="en-US" dirty="0"/>
          </a:p>
        </p:txBody>
      </p:sp>
    </p:spTree>
    <p:extLst>
      <p:ext uri="{BB962C8B-B14F-4D97-AF65-F5344CB8AC3E}">
        <p14:creationId xmlns:p14="http://schemas.microsoft.com/office/powerpoint/2010/main" val="7829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A2A7B-81AC-6024-F223-EB3D99A0A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A9396-E0B8-EB00-C8E4-F9860C0A8578}"/>
              </a:ext>
            </a:extLst>
          </p:cNvPr>
          <p:cNvSpPr>
            <a:spLocks noGrp="1"/>
          </p:cNvSpPr>
          <p:nvPr>
            <p:ph type="title"/>
          </p:nvPr>
        </p:nvSpPr>
        <p:spPr/>
        <p:txBody>
          <a:bodyPr/>
          <a:lstStyle/>
          <a:p>
            <a:r>
              <a:rPr lang="en-US" dirty="0"/>
              <a:t>Formal References</a:t>
            </a:r>
          </a:p>
        </p:txBody>
      </p:sp>
      <p:sp>
        <p:nvSpPr>
          <p:cNvPr id="3" name="Content Placeholder 2">
            <a:extLst>
              <a:ext uri="{FF2B5EF4-FFF2-40B4-BE49-F238E27FC236}">
                <a16:creationId xmlns:a16="http://schemas.microsoft.com/office/drawing/2014/main" id="{20FB4C5F-B1FF-74B1-74FB-E0BA64D13C59}"/>
              </a:ext>
            </a:extLst>
          </p:cNvPr>
          <p:cNvSpPr>
            <a:spLocks noGrp="1"/>
          </p:cNvSpPr>
          <p:nvPr>
            <p:ph idx="1"/>
          </p:nvPr>
        </p:nvSpPr>
        <p:spPr>
          <a:xfrm>
            <a:off x="0" y="855617"/>
            <a:ext cx="8750808" cy="3563983"/>
          </a:xfrm>
        </p:spPr>
        <p:txBody>
          <a:bodyPr>
            <a:normAutofit/>
          </a:bodyPr>
          <a:lstStyle/>
          <a:p>
            <a:pPr lvl="2" algn="just"/>
            <a:r>
              <a:rPr lang="en-US" dirty="0"/>
              <a:t>Finally, state your references.</a:t>
            </a:r>
          </a:p>
          <a:p>
            <a:pPr lvl="2" algn="just"/>
            <a:r>
              <a:rPr lang="en-US" dirty="0"/>
              <a:t>It is preferable to follow IEEE style. One reference is enough for EE2101 formal report, but you can place more if needed.</a:t>
            </a:r>
          </a:p>
        </p:txBody>
      </p:sp>
      <p:sp>
        <p:nvSpPr>
          <p:cNvPr id="4" name="Footer Placeholder 3">
            <a:extLst>
              <a:ext uri="{FF2B5EF4-FFF2-40B4-BE49-F238E27FC236}">
                <a16:creationId xmlns:a16="http://schemas.microsoft.com/office/drawing/2014/main" id="{5F01A889-E909-36FF-BC57-745506C20EA8}"/>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1DDB08F-8062-0C46-294C-B9ABBC6F670B}"/>
              </a:ext>
            </a:extLst>
          </p:cNvPr>
          <p:cNvSpPr>
            <a:spLocks noGrp="1"/>
          </p:cNvSpPr>
          <p:nvPr>
            <p:ph type="sldNum" sz="quarter" idx="12"/>
          </p:nvPr>
        </p:nvSpPr>
        <p:spPr/>
        <p:txBody>
          <a:bodyPr/>
          <a:lstStyle/>
          <a:p>
            <a:fld id="{1CF77CCB-A837-3E49-BD58-C1431ED74FC9}" type="slidenum">
              <a:rPr lang="en-US" smtClean="0"/>
              <a:pPr/>
              <a:t>43</a:t>
            </a:fld>
            <a:endParaRPr lang="en-US" dirty="0"/>
          </a:p>
        </p:txBody>
      </p:sp>
    </p:spTree>
    <p:extLst>
      <p:ext uri="{BB962C8B-B14F-4D97-AF65-F5344CB8AC3E}">
        <p14:creationId xmlns:p14="http://schemas.microsoft.com/office/powerpoint/2010/main" val="2947440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81A59-0A09-0CF6-7E9A-B64553BFB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D41B1-6EA3-8B37-BC01-931B291C49D3}"/>
              </a:ext>
            </a:extLst>
          </p:cNvPr>
          <p:cNvSpPr>
            <a:spLocks noGrp="1"/>
          </p:cNvSpPr>
          <p:nvPr>
            <p:ph type="title"/>
          </p:nvPr>
        </p:nvSpPr>
        <p:spPr/>
        <p:txBody>
          <a:bodyPr/>
          <a:lstStyle/>
          <a:p>
            <a:r>
              <a:rPr lang="en-US" dirty="0"/>
              <a:t>Formal report</a:t>
            </a:r>
          </a:p>
        </p:txBody>
      </p:sp>
      <p:sp>
        <p:nvSpPr>
          <p:cNvPr id="3" name="Content Placeholder 2">
            <a:extLst>
              <a:ext uri="{FF2B5EF4-FFF2-40B4-BE49-F238E27FC236}">
                <a16:creationId xmlns:a16="http://schemas.microsoft.com/office/drawing/2014/main" id="{294E23ED-6916-25C9-FC09-B42FD674B83C}"/>
              </a:ext>
            </a:extLst>
          </p:cNvPr>
          <p:cNvSpPr>
            <a:spLocks noGrp="1"/>
          </p:cNvSpPr>
          <p:nvPr>
            <p:ph idx="1"/>
          </p:nvPr>
        </p:nvSpPr>
        <p:spPr>
          <a:xfrm>
            <a:off x="0" y="730244"/>
            <a:ext cx="8750808" cy="3683011"/>
          </a:xfrm>
        </p:spPr>
        <p:txBody>
          <a:bodyPr>
            <a:normAutofit fontScale="47500" lnSpcReduction="20000"/>
          </a:bodyPr>
          <a:lstStyle/>
          <a:p>
            <a:pPr lvl="2" algn="just"/>
            <a:r>
              <a:rPr lang="en-US" dirty="0"/>
              <a:t>Formal report structure</a:t>
            </a:r>
          </a:p>
          <a:p>
            <a:pPr marL="319087" lvl="2" indent="0" algn="just">
              <a:buNone/>
            </a:pPr>
            <a:r>
              <a:rPr lang="en-US" b="1" dirty="0"/>
              <a:t>Title – Name – Affiliation – Email address.</a:t>
            </a:r>
          </a:p>
          <a:p>
            <a:pPr marL="319087" lvl="2" indent="0" algn="just">
              <a:buNone/>
            </a:pPr>
            <a:r>
              <a:rPr lang="en-US" b="1" dirty="0"/>
              <a:t>Abstract</a:t>
            </a:r>
          </a:p>
          <a:p>
            <a:pPr marL="319087" lvl="2" indent="0" algn="just">
              <a:buNone/>
            </a:pPr>
            <a:r>
              <a:rPr lang="en-US" dirty="0"/>
              <a:t>Summarize the documents, comment on goal, method, and main results in one paragraph. </a:t>
            </a:r>
          </a:p>
          <a:p>
            <a:pPr marL="319087" lvl="2" indent="0" algn="just">
              <a:buNone/>
            </a:pPr>
            <a:r>
              <a:rPr lang="en-US" b="1" dirty="0"/>
              <a:t>I. Introduction </a:t>
            </a:r>
          </a:p>
          <a:p>
            <a:pPr marL="319087" lvl="2" indent="0" algn="just">
              <a:buNone/>
            </a:pPr>
            <a:r>
              <a:rPr lang="en-US" dirty="0"/>
              <a:t>Has theory and background support with math, figures and references.</a:t>
            </a:r>
          </a:p>
          <a:p>
            <a:pPr marL="319087" lvl="2" indent="0" algn="just">
              <a:buNone/>
            </a:pPr>
            <a:r>
              <a:rPr lang="en-US" b="1" dirty="0"/>
              <a:t>II. Methodology</a:t>
            </a:r>
          </a:p>
          <a:p>
            <a:pPr marL="319087" lvl="2" indent="0" algn="just">
              <a:buNone/>
            </a:pPr>
            <a:r>
              <a:rPr lang="en-US" dirty="0"/>
              <a:t>Should be structured and should include all steps that ensure your experimental steps are reproducible.</a:t>
            </a:r>
          </a:p>
          <a:p>
            <a:pPr marL="319087" lvl="2" indent="0" algn="just">
              <a:buNone/>
            </a:pPr>
            <a:r>
              <a:rPr lang="en-US" b="1" dirty="0"/>
              <a:t>III. Results and Discussion</a:t>
            </a:r>
          </a:p>
          <a:p>
            <a:pPr marL="319087" lvl="2" indent="0" algn="just">
              <a:buNone/>
            </a:pPr>
            <a:r>
              <a:rPr lang="en-US" dirty="0"/>
              <a:t>State the collected results, show the errors, comment on the error, and post process collect data if needed. Include experimental settings, evaluations metrics, and theoretical derivations.</a:t>
            </a:r>
          </a:p>
          <a:p>
            <a:pPr marL="319087" lvl="2" indent="0" algn="just">
              <a:buNone/>
            </a:pPr>
            <a:r>
              <a:rPr lang="en-US" b="1" dirty="0"/>
              <a:t>IV. Conclusion</a:t>
            </a:r>
          </a:p>
          <a:p>
            <a:pPr marL="319087" lvl="2" indent="0" algn="just">
              <a:buNone/>
            </a:pPr>
            <a:r>
              <a:rPr lang="en-US" dirty="0"/>
              <a:t>Summarize key findings, comment of limitations, state future work if needed.</a:t>
            </a:r>
          </a:p>
          <a:p>
            <a:pPr marL="319087" lvl="2" indent="0" algn="just">
              <a:buNone/>
            </a:pPr>
            <a:r>
              <a:rPr lang="en-US" b="1" dirty="0"/>
              <a:t>[Optional] Acknowledgment</a:t>
            </a:r>
          </a:p>
          <a:p>
            <a:pPr marL="319087" lvl="2" indent="0" algn="just">
              <a:buNone/>
            </a:pPr>
            <a:r>
              <a:rPr lang="en-US" dirty="0"/>
              <a:t>Acknowledge any support or help you received to make this experiment</a:t>
            </a:r>
          </a:p>
          <a:p>
            <a:pPr marL="319087" lvl="2" indent="0" algn="just">
              <a:buNone/>
            </a:pPr>
            <a:r>
              <a:rPr lang="en-US" b="1" dirty="0"/>
              <a:t>References</a:t>
            </a:r>
          </a:p>
          <a:p>
            <a:pPr marL="319087" lvl="2" indent="0" algn="just">
              <a:buNone/>
            </a:pPr>
            <a:r>
              <a:rPr lang="en-US" dirty="0"/>
              <a:t>Include at least one reference, follow IEEE referencing style.</a:t>
            </a:r>
          </a:p>
        </p:txBody>
      </p:sp>
      <p:sp>
        <p:nvSpPr>
          <p:cNvPr id="4" name="Footer Placeholder 3">
            <a:extLst>
              <a:ext uri="{FF2B5EF4-FFF2-40B4-BE49-F238E27FC236}">
                <a16:creationId xmlns:a16="http://schemas.microsoft.com/office/drawing/2014/main" id="{7A451165-B20D-267F-B67D-6F6B84EEB388}"/>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42C3A309-F198-F303-71FA-F9B8A7CCEADA}"/>
              </a:ext>
            </a:extLst>
          </p:cNvPr>
          <p:cNvSpPr>
            <a:spLocks noGrp="1"/>
          </p:cNvSpPr>
          <p:nvPr>
            <p:ph type="sldNum" sz="quarter" idx="12"/>
          </p:nvPr>
        </p:nvSpPr>
        <p:spPr/>
        <p:txBody>
          <a:bodyPr/>
          <a:lstStyle/>
          <a:p>
            <a:fld id="{1CF77CCB-A837-3E49-BD58-C1431ED74FC9}" type="slidenum">
              <a:rPr lang="en-US" smtClean="0"/>
              <a:pPr/>
              <a:t>44</a:t>
            </a:fld>
            <a:endParaRPr lang="en-US" dirty="0"/>
          </a:p>
        </p:txBody>
      </p:sp>
    </p:spTree>
    <p:extLst>
      <p:ext uri="{BB962C8B-B14F-4D97-AF65-F5344CB8AC3E}">
        <p14:creationId xmlns:p14="http://schemas.microsoft.com/office/powerpoint/2010/main" val="51994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B5976-1A6E-C8AB-5F1D-88B890554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BA95A-299E-2DFF-F849-75847428A19C}"/>
              </a:ext>
            </a:extLst>
          </p:cNvPr>
          <p:cNvSpPr>
            <a:spLocks noGrp="1"/>
          </p:cNvSpPr>
          <p:nvPr>
            <p:ph type="title"/>
          </p:nvPr>
        </p:nvSpPr>
        <p:spPr/>
        <p:txBody>
          <a:bodyPr/>
          <a:lstStyle/>
          <a:p>
            <a:r>
              <a:rPr lang="en-US" dirty="0"/>
              <a:t>Informal Report (Lab Notebook)</a:t>
            </a:r>
          </a:p>
        </p:txBody>
      </p:sp>
      <p:sp>
        <p:nvSpPr>
          <p:cNvPr id="3" name="Content Placeholder 2">
            <a:extLst>
              <a:ext uri="{FF2B5EF4-FFF2-40B4-BE49-F238E27FC236}">
                <a16:creationId xmlns:a16="http://schemas.microsoft.com/office/drawing/2014/main" id="{7B05CCA6-7E1E-3F80-FCFA-3E74D9141D1C}"/>
              </a:ext>
            </a:extLst>
          </p:cNvPr>
          <p:cNvSpPr>
            <a:spLocks noGrp="1"/>
          </p:cNvSpPr>
          <p:nvPr>
            <p:ph idx="1"/>
          </p:nvPr>
        </p:nvSpPr>
        <p:spPr>
          <a:xfrm>
            <a:off x="0" y="855617"/>
            <a:ext cx="8750808" cy="3563983"/>
          </a:xfrm>
        </p:spPr>
        <p:txBody>
          <a:bodyPr>
            <a:normAutofit/>
          </a:bodyPr>
          <a:lstStyle/>
          <a:p>
            <a:pPr lvl="2" algn="just"/>
            <a:r>
              <a:rPr lang="en-US" dirty="0"/>
              <a:t>Informal report is another format of technical reports that you be using in EE2101. Informal reports is a structured but less formal document used to record experimental work, including </a:t>
            </a:r>
            <a:r>
              <a:rPr lang="en-US" b="1" dirty="0"/>
              <a:t>objectives, procedures, Results, Discussion and Conclusions</a:t>
            </a:r>
            <a:r>
              <a:rPr lang="en-US" dirty="0"/>
              <a:t>, mainly for internal use and learning.</a:t>
            </a:r>
          </a:p>
          <a:p>
            <a:pPr lvl="2" algn="just"/>
            <a:r>
              <a:rPr lang="en-US" dirty="0"/>
              <a:t>In the following, we go through the structure of the informal report section by section. </a:t>
            </a:r>
          </a:p>
        </p:txBody>
      </p:sp>
      <p:sp>
        <p:nvSpPr>
          <p:cNvPr id="4" name="Footer Placeholder 3">
            <a:extLst>
              <a:ext uri="{FF2B5EF4-FFF2-40B4-BE49-F238E27FC236}">
                <a16:creationId xmlns:a16="http://schemas.microsoft.com/office/drawing/2014/main" id="{87970094-B4BC-EF1B-4A9F-0AFBC52AEC34}"/>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DC6B49C-7E85-4EDC-3B10-B4233EF3A957}"/>
              </a:ext>
            </a:extLst>
          </p:cNvPr>
          <p:cNvSpPr>
            <a:spLocks noGrp="1"/>
          </p:cNvSpPr>
          <p:nvPr>
            <p:ph type="sldNum" sz="quarter" idx="12"/>
          </p:nvPr>
        </p:nvSpPr>
        <p:spPr/>
        <p:txBody>
          <a:bodyPr/>
          <a:lstStyle/>
          <a:p>
            <a:fld id="{1CF77CCB-A837-3E49-BD58-C1431ED74FC9}" type="slidenum">
              <a:rPr lang="en-US" smtClean="0"/>
              <a:pPr/>
              <a:t>45</a:t>
            </a:fld>
            <a:endParaRPr lang="en-US" dirty="0"/>
          </a:p>
        </p:txBody>
      </p:sp>
    </p:spTree>
    <p:extLst>
      <p:ext uri="{BB962C8B-B14F-4D97-AF65-F5344CB8AC3E}">
        <p14:creationId xmlns:p14="http://schemas.microsoft.com/office/powerpoint/2010/main" val="3092094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E6F46-3C48-F95A-DA4D-EBCC1651F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70E9A-7B63-9A89-A9AC-209AC84D52CC}"/>
              </a:ext>
            </a:extLst>
          </p:cNvPr>
          <p:cNvSpPr>
            <a:spLocks noGrp="1"/>
          </p:cNvSpPr>
          <p:nvPr>
            <p:ph type="title"/>
          </p:nvPr>
        </p:nvSpPr>
        <p:spPr/>
        <p:txBody>
          <a:bodyPr/>
          <a:lstStyle/>
          <a:p>
            <a:r>
              <a:rPr lang="en-US" dirty="0"/>
              <a:t>Informal Report – Title/Name/Affiliation/Email</a:t>
            </a:r>
          </a:p>
        </p:txBody>
      </p:sp>
      <p:sp>
        <p:nvSpPr>
          <p:cNvPr id="3" name="Content Placeholder 2">
            <a:extLst>
              <a:ext uri="{FF2B5EF4-FFF2-40B4-BE49-F238E27FC236}">
                <a16:creationId xmlns:a16="http://schemas.microsoft.com/office/drawing/2014/main" id="{B62AE339-72F2-9BE7-9A28-BCDBF1B3805E}"/>
              </a:ext>
            </a:extLst>
          </p:cNvPr>
          <p:cNvSpPr>
            <a:spLocks noGrp="1"/>
          </p:cNvSpPr>
          <p:nvPr>
            <p:ph idx="1"/>
          </p:nvPr>
        </p:nvSpPr>
        <p:spPr>
          <a:xfrm>
            <a:off x="0" y="855617"/>
            <a:ext cx="8750808" cy="3563983"/>
          </a:xfrm>
        </p:spPr>
        <p:txBody>
          <a:bodyPr>
            <a:normAutofit/>
          </a:bodyPr>
          <a:lstStyle/>
          <a:p>
            <a:pPr lvl="2" algn="just"/>
            <a:r>
              <a:rPr lang="en-US" dirty="0"/>
              <a:t>Similar to formal reports, start by filling (i) your experiment title, (ii) your name, (iii) your affiliation, and (iv) email address.</a:t>
            </a:r>
          </a:p>
          <a:p>
            <a:pPr lvl="2" algn="just"/>
            <a:r>
              <a:rPr lang="en-US" dirty="0"/>
              <a:t>For affiliation, include your program year, program, department, and university name; example:</a:t>
            </a:r>
          </a:p>
          <a:p>
            <a:pPr marL="319087" lvl="2" indent="0" algn="ctr">
              <a:buNone/>
            </a:pPr>
            <a:r>
              <a:rPr lang="en-US" dirty="0"/>
              <a:t>“Freshman, Electrical Engineering, ECE department, Missouri S&amp;T”</a:t>
            </a:r>
          </a:p>
          <a:p>
            <a:pPr lvl="2" algn="just"/>
            <a:r>
              <a:rPr lang="en-US" dirty="0"/>
              <a:t>For your email address, please use your official Missouri S&amp;T email address.</a:t>
            </a:r>
          </a:p>
          <a:p>
            <a:pPr marL="319087" lvl="2" indent="0">
              <a:buNone/>
            </a:pPr>
            <a:r>
              <a:rPr lang="en-US" dirty="0"/>
              <a:t>Wrong email address: </a:t>
            </a:r>
            <a:r>
              <a:rPr lang="en-US" dirty="0">
                <a:hlinkClick r:id="rId2"/>
              </a:rPr>
              <a:t>joe.miner@gmail.com</a:t>
            </a:r>
            <a:r>
              <a:rPr lang="en-US" dirty="0"/>
              <a:t>.</a:t>
            </a:r>
          </a:p>
          <a:p>
            <a:pPr marL="319087" lvl="2" indent="0">
              <a:buNone/>
            </a:pPr>
            <a:r>
              <a:rPr lang="en-US" dirty="0"/>
              <a:t>Correct email address: </a:t>
            </a:r>
            <a:r>
              <a:rPr lang="en-US" dirty="0">
                <a:hlinkClick r:id="rId3"/>
              </a:rPr>
              <a:t>joe.miner@umsystem.edu</a:t>
            </a:r>
            <a:r>
              <a:rPr lang="en-US" dirty="0"/>
              <a:t> or </a:t>
            </a:r>
            <a:r>
              <a:rPr lang="en-US" dirty="0">
                <a:hlinkClick r:id="rId4"/>
              </a:rPr>
              <a:t>joe.miner@mst.edu</a:t>
            </a:r>
            <a:r>
              <a:rPr lang="en-US" dirty="0"/>
              <a:t>.</a:t>
            </a:r>
          </a:p>
        </p:txBody>
      </p:sp>
      <p:sp>
        <p:nvSpPr>
          <p:cNvPr id="4" name="Footer Placeholder 3">
            <a:extLst>
              <a:ext uri="{FF2B5EF4-FFF2-40B4-BE49-F238E27FC236}">
                <a16:creationId xmlns:a16="http://schemas.microsoft.com/office/drawing/2014/main" id="{7A051F73-F023-83BD-596F-A42DACB539AA}"/>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247CEA5-B838-8C61-120C-BC9FEB77159B}"/>
              </a:ext>
            </a:extLst>
          </p:cNvPr>
          <p:cNvSpPr>
            <a:spLocks noGrp="1"/>
          </p:cNvSpPr>
          <p:nvPr>
            <p:ph type="sldNum" sz="quarter" idx="12"/>
          </p:nvPr>
        </p:nvSpPr>
        <p:spPr/>
        <p:txBody>
          <a:bodyPr/>
          <a:lstStyle/>
          <a:p>
            <a:fld id="{1CF77CCB-A837-3E49-BD58-C1431ED74FC9}" type="slidenum">
              <a:rPr lang="en-US" smtClean="0"/>
              <a:pPr/>
              <a:t>46</a:t>
            </a:fld>
            <a:endParaRPr lang="en-US" dirty="0"/>
          </a:p>
        </p:txBody>
      </p:sp>
    </p:spTree>
    <p:extLst>
      <p:ext uri="{BB962C8B-B14F-4D97-AF65-F5344CB8AC3E}">
        <p14:creationId xmlns:p14="http://schemas.microsoft.com/office/powerpoint/2010/main" val="2503675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ACC8A-66E5-9639-07E1-C57CE08B0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D22C9-BA7D-81F9-D67B-257053A7A7D2}"/>
              </a:ext>
            </a:extLst>
          </p:cNvPr>
          <p:cNvSpPr>
            <a:spLocks noGrp="1"/>
          </p:cNvSpPr>
          <p:nvPr>
            <p:ph type="title"/>
          </p:nvPr>
        </p:nvSpPr>
        <p:spPr/>
        <p:txBody>
          <a:bodyPr/>
          <a:lstStyle/>
          <a:p>
            <a:r>
              <a:rPr lang="en-US" dirty="0"/>
              <a:t>Informal Report – Objectives</a:t>
            </a:r>
          </a:p>
        </p:txBody>
      </p:sp>
      <p:sp>
        <p:nvSpPr>
          <p:cNvPr id="3" name="Content Placeholder 2">
            <a:extLst>
              <a:ext uri="{FF2B5EF4-FFF2-40B4-BE49-F238E27FC236}">
                <a16:creationId xmlns:a16="http://schemas.microsoft.com/office/drawing/2014/main" id="{B358A65B-594A-6956-EF9F-93487D96221C}"/>
              </a:ext>
            </a:extLst>
          </p:cNvPr>
          <p:cNvSpPr>
            <a:spLocks noGrp="1"/>
          </p:cNvSpPr>
          <p:nvPr>
            <p:ph idx="1"/>
          </p:nvPr>
        </p:nvSpPr>
        <p:spPr>
          <a:xfrm>
            <a:off x="0" y="855617"/>
            <a:ext cx="8750808" cy="3563983"/>
          </a:xfrm>
        </p:spPr>
        <p:txBody>
          <a:bodyPr>
            <a:normAutofit fontScale="85000" lnSpcReduction="10000"/>
          </a:bodyPr>
          <a:lstStyle/>
          <a:p>
            <a:pPr lvl="2" algn="just"/>
            <a:r>
              <a:rPr lang="en-US" dirty="0"/>
              <a:t>The first section of the informal report is stating experiment objectives.</a:t>
            </a:r>
          </a:p>
          <a:p>
            <a:pPr lvl="2" algn="just"/>
            <a:r>
              <a:rPr lang="en-US" dirty="0"/>
              <a:t>Start by stating the experiment topic in a very upper-level statement.</a:t>
            </a:r>
          </a:p>
          <a:p>
            <a:pPr lvl="2" algn="just"/>
            <a:r>
              <a:rPr lang="en-US" dirty="0"/>
              <a:t>Then state the specific goal(s) questions that you intend to answer in bullet points.</a:t>
            </a:r>
          </a:p>
          <a:p>
            <a:pPr lvl="2" algn="just"/>
            <a:r>
              <a:rPr lang="en-US" dirty="0"/>
              <a:t>Reader should be able to understand experiment scope and questions to be answered by reading the objectives section.</a:t>
            </a:r>
          </a:p>
          <a:p>
            <a:pPr lvl="2" algn="just"/>
            <a:r>
              <a:rPr lang="en-US" dirty="0"/>
              <a:t>Example</a:t>
            </a:r>
          </a:p>
          <a:p>
            <a:pPr marL="319087" lvl="2" indent="0" algn="just">
              <a:buNone/>
            </a:pPr>
            <a:r>
              <a:rPr lang="en-US" dirty="0"/>
              <a:t>Objectives</a:t>
            </a:r>
          </a:p>
          <a:p>
            <a:pPr marL="319087" lvl="2" indent="0" algn="just">
              <a:buNone/>
            </a:pPr>
            <a:r>
              <a:rPr lang="en-US" dirty="0"/>
              <a:t>In this experiment, we intend to investigate analog multimeters, more specifically:</a:t>
            </a:r>
          </a:p>
          <a:p>
            <a:pPr lvl="2" algn="just"/>
            <a:r>
              <a:rPr lang="en-US" dirty="0"/>
              <a:t>We test various methods to measure the internal resistance of an analog multimeter.</a:t>
            </a:r>
          </a:p>
          <a:p>
            <a:pPr lvl="2" algn="just"/>
            <a:r>
              <a:rPr lang="en-US" dirty="0"/>
              <a:t>We design shunt resistors and use it to extend the range of analog multimeter.</a:t>
            </a:r>
          </a:p>
          <a:p>
            <a:pPr lvl="2" algn="just"/>
            <a:r>
              <a:rPr lang="en-US" dirty="0"/>
              <a:t>We test the sensitivity of the analog multimeter using ohm/voltage analysis.</a:t>
            </a:r>
          </a:p>
          <a:p>
            <a:pPr lvl="2" algn="just"/>
            <a:endParaRPr lang="en-US" dirty="0"/>
          </a:p>
          <a:p>
            <a:pPr marL="319087" lvl="2" indent="0" algn="just">
              <a:buNone/>
            </a:pPr>
            <a:endParaRPr lang="en-US" dirty="0"/>
          </a:p>
        </p:txBody>
      </p:sp>
      <p:sp>
        <p:nvSpPr>
          <p:cNvPr id="4" name="Footer Placeholder 3">
            <a:extLst>
              <a:ext uri="{FF2B5EF4-FFF2-40B4-BE49-F238E27FC236}">
                <a16:creationId xmlns:a16="http://schemas.microsoft.com/office/drawing/2014/main" id="{398C4D56-1D67-D438-5F14-B2ABC608D755}"/>
              </a:ext>
            </a:extLst>
          </p:cNvPr>
          <p:cNvSpPr>
            <a:spLocks noGrp="1"/>
          </p:cNvSpPr>
          <p:nvPr>
            <p:ph type="ftr" sz="quarter" idx="3"/>
          </p:nvPr>
        </p:nvSpPr>
        <p:spPr/>
        <p:txBody>
          <a:bodyPr/>
          <a:lstStyle/>
          <a:p>
            <a:r>
              <a:rPr lang="en-US"/>
              <a:t>/ 56</a:t>
            </a:r>
            <a:endParaRPr lang="en-US" dirty="0"/>
          </a:p>
        </p:txBody>
      </p:sp>
      <p:sp>
        <p:nvSpPr>
          <p:cNvPr id="5" name="Rectangle 4">
            <a:extLst>
              <a:ext uri="{FF2B5EF4-FFF2-40B4-BE49-F238E27FC236}">
                <a16:creationId xmlns:a16="http://schemas.microsoft.com/office/drawing/2014/main" id="{33AA9A72-BC91-68A7-210B-973AACDBBE37}"/>
              </a:ext>
            </a:extLst>
          </p:cNvPr>
          <p:cNvSpPr/>
          <p:nvPr/>
        </p:nvSpPr>
        <p:spPr>
          <a:xfrm>
            <a:off x="163286" y="2736667"/>
            <a:ext cx="8516983" cy="1645920"/>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49658EF-4A2D-8AE9-44A1-9244BB7FE3B9}"/>
              </a:ext>
            </a:extLst>
          </p:cNvPr>
          <p:cNvSpPr>
            <a:spLocks noGrp="1"/>
          </p:cNvSpPr>
          <p:nvPr>
            <p:ph type="sldNum" sz="quarter" idx="12"/>
          </p:nvPr>
        </p:nvSpPr>
        <p:spPr/>
        <p:txBody>
          <a:bodyPr/>
          <a:lstStyle/>
          <a:p>
            <a:fld id="{1CF77CCB-A837-3E49-BD58-C1431ED74FC9}" type="slidenum">
              <a:rPr lang="en-US" smtClean="0"/>
              <a:pPr/>
              <a:t>47</a:t>
            </a:fld>
            <a:endParaRPr lang="en-US" dirty="0"/>
          </a:p>
        </p:txBody>
      </p:sp>
    </p:spTree>
    <p:extLst>
      <p:ext uri="{BB962C8B-B14F-4D97-AF65-F5344CB8AC3E}">
        <p14:creationId xmlns:p14="http://schemas.microsoft.com/office/powerpoint/2010/main" val="268097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BC84-9084-ED4F-15E9-D009EA1CE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C0D26-8430-8046-01DE-AEF5A9A7A876}"/>
              </a:ext>
            </a:extLst>
          </p:cNvPr>
          <p:cNvSpPr>
            <a:spLocks noGrp="1"/>
          </p:cNvSpPr>
          <p:nvPr>
            <p:ph type="title"/>
          </p:nvPr>
        </p:nvSpPr>
        <p:spPr/>
        <p:txBody>
          <a:bodyPr/>
          <a:lstStyle/>
          <a:p>
            <a:r>
              <a:rPr lang="en-US" dirty="0"/>
              <a:t>Informal Report – Procedure</a:t>
            </a:r>
          </a:p>
        </p:txBody>
      </p:sp>
      <p:sp>
        <p:nvSpPr>
          <p:cNvPr id="3" name="Content Placeholder 2">
            <a:extLst>
              <a:ext uri="{FF2B5EF4-FFF2-40B4-BE49-F238E27FC236}">
                <a16:creationId xmlns:a16="http://schemas.microsoft.com/office/drawing/2014/main" id="{98708EFE-B58E-E2C3-94E1-460DEC0594C0}"/>
              </a:ext>
            </a:extLst>
          </p:cNvPr>
          <p:cNvSpPr>
            <a:spLocks noGrp="1"/>
          </p:cNvSpPr>
          <p:nvPr>
            <p:ph idx="1"/>
          </p:nvPr>
        </p:nvSpPr>
        <p:spPr>
          <a:xfrm>
            <a:off x="0" y="855617"/>
            <a:ext cx="8750808" cy="3563983"/>
          </a:xfrm>
        </p:spPr>
        <p:txBody>
          <a:bodyPr>
            <a:normAutofit lnSpcReduction="10000"/>
          </a:bodyPr>
          <a:lstStyle/>
          <a:p>
            <a:pPr lvl="2" algn="just"/>
            <a:r>
              <a:rPr lang="en-US" dirty="0"/>
              <a:t>The second section - the procedure – is very similar to the methodology section in the formal report. It is intended to state the experimental steps such that the experiment is reproducible.</a:t>
            </a:r>
          </a:p>
          <a:p>
            <a:pPr lvl="2" algn="just"/>
            <a:r>
              <a:rPr lang="en-US" dirty="0"/>
              <a:t>Similar to the methodology section in the formal report, you need to keep the subsections that indicate each part of the experiment; however, write the experimental steps of each subsection in bullet points.</a:t>
            </a:r>
          </a:p>
          <a:p>
            <a:pPr lvl="2" algn="just"/>
            <a:r>
              <a:rPr lang="en-US" dirty="0"/>
              <a:t>Similar to the methodology section, you might need to insert figures (e.g., circuit diagrams).</a:t>
            </a:r>
          </a:p>
          <a:p>
            <a:pPr lvl="2" algn="just"/>
            <a:r>
              <a:rPr lang="en-US" dirty="0"/>
              <a:t>One difference between methodology section in the formal report and procedure section in the informal report, is that you need to state equipment, and values of components you have used in the experiment.</a:t>
            </a:r>
          </a:p>
          <a:p>
            <a:pPr marL="319087" lvl="2" indent="0" algn="just">
              <a:buNone/>
            </a:pPr>
            <a:endParaRPr lang="en-US" dirty="0"/>
          </a:p>
        </p:txBody>
      </p:sp>
      <p:sp>
        <p:nvSpPr>
          <p:cNvPr id="4" name="Footer Placeholder 3">
            <a:extLst>
              <a:ext uri="{FF2B5EF4-FFF2-40B4-BE49-F238E27FC236}">
                <a16:creationId xmlns:a16="http://schemas.microsoft.com/office/drawing/2014/main" id="{05B453FA-E14C-6719-0457-FA02DB28BC52}"/>
              </a:ext>
            </a:extLst>
          </p:cNvPr>
          <p:cNvSpPr>
            <a:spLocks noGrp="1"/>
          </p:cNvSpPr>
          <p:nvPr>
            <p:ph type="ftr" sz="quarter" idx="3"/>
          </p:nvPr>
        </p:nvSpPr>
        <p:spPr/>
        <p:txBody>
          <a:bodyPr/>
          <a:lstStyle/>
          <a:p>
            <a:r>
              <a:rPr lang="en-US"/>
              <a:t>/ 56</a:t>
            </a:r>
            <a:endParaRPr lang="en-US" dirty="0"/>
          </a:p>
        </p:txBody>
      </p:sp>
      <p:sp>
        <p:nvSpPr>
          <p:cNvPr id="6" name="Slide Number Placeholder 5">
            <a:extLst>
              <a:ext uri="{FF2B5EF4-FFF2-40B4-BE49-F238E27FC236}">
                <a16:creationId xmlns:a16="http://schemas.microsoft.com/office/drawing/2014/main" id="{1E8BA0F7-CE10-F79E-306E-ADBF2C954CC8}"/>
              </a:ext>
            </a:extLst>
          </p:cNvPr>
          <p:cNvSpPr>
            <a:spLocks noGrp="1"/>
          </p:cNvSpPr>
          <p:nvPr>
            <p:ph type="sldNum" sz="quarter" idx="12"/>
          </p:nvPr>
        </p:nvSpPr>
        <p:spPr/>
        <p:txBody>
          <a:bodyPr/>
          <a:lstStyle/>
          <a:p>
            <a:fld id="{1CF77CCB-A837-3E49-BD58-C1431ED74FC9}" type="slidenum">
              <a:rPr lang="en-US" smtClean="0"/>
              <a:pPr/>
              <a:t>48</a:t>
            </a:fld>
            <a:endParaRPr lang="en-US" dirty="0"/>
          </a:p>
        </p:txBody>
      </p:sp>
    </p:spTree>
    <p:extLst>
      <p:ext uri="{BB962C8B-B14F-4D97-AF65-F5344CB8AC3E}">
        <p14:creationId xmlns:p14="http://schemas.microsoft.com/office/powerpoint/2010/main" val="9870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061B-F3F8-C32F-8181-037EEE335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749C0-3C36-4211-4FCF-493D8D008D71}"/>
              </a:ext>
            </a:extLst>
          </p:cNvPr>
          <p:cNvSpPr>
            <a:spLocks noGrp="1"/>
          </p:cNvSpPr>
          <p:nvPr>
            <p:ph type="title"/>
          </p:nvPr>
        </p:nvSpPr>
        <p:spPr/>
        <p:txBody>
          <a:bodyPr/>
          <a:lstStyle/>
          <a:p>
            <a:r>
              <a:rPr lang="en-US" dirty="0"/>
              <a:t>Informal Report – Procedure</a:t>
            </a:r>
          </a:p>
        </p:txBody>
      </p:sp>
      <p:sp>
        <p:nvSpPr>
          <p:cNvPr id="3" name="Content Placeholder 2">
            <a:extLst>
              <a:ext uri="{FF2B5EF4-FFF2-40B4-BE49-F238E27FC236}">
                <a16:creationId xmlns:a16="http://schemas.microsoft.com/office/drawing/2014/main" id="{DE930605-6B9D-3EC6-F7BB-32DE150A150E}"/>
              </a:ext>
            </a:extLst>
          </p:cNvPr>
          <p:cNvSpPr>
            <a:spLocks noGrp="1"/>
          </p:cNvSpPr>
          <p:nvPr>
            <p:ph idx="1"/>
          </p:nvPr>
        </p:nvSpPr>
        <p:spPr>
          <a:xfrm>
            <a:off x="0" y="855617"/>
            <a:ext cx="8750808" cy="3563983"/>
          </a:xfrm>
        </p:spPr>
        <p:txBody>
          <a:bodyPr>
            <a:normAutofit fontScale="92500" lnSpcReduction="20000"/>
          </a:bodyPr>
          <a:lstStyle/>
          <a:p>
            <a:pPr lvl="2" algn="just"/>
            <a:r>
              <a:rPr lang="en-US" dirty="0"/>
              <a:t>Example</a:t>
            </a:r>
          </a:p>
          <a:p>
            <a:pPr marL="319087" lvl="2" indent="0" algn="just">
              <a:buNone/>
            </a:pPr>
            <a:r>
              <a:rPr lang="en-US" dirty="0"/>
              <a:t>Procedure</a:t>
            </a:r>
          </a:p>
          <a:p>
            <a:pPr marL="319087" lvl="2" indent="0" algn="just">
              <a:buNone/>
            </a:pPr>
            <a:r>
              <a:rPr lang="en-US" dirty="0"/>
              <a:t>Part-A</a:t>
            </a:r>
          </a:p>
          <a:p>
            <a:pPr marL="319087" lvl="2" indent="0" algn="just">
              <a:buNone/>
            </a:pPr>
            <a:r>
              <a:rPr lang="en-US" dirty="0"/>
              <a:t>1- step-1</a:t>
            </a:r>
          </a:p>
          <a:p>
            <a:pPr marL="319087" lvl="2" indent="0" algn="just">
              <a:buNone/>
            </a:pPr>
            <a:r>
              <a:rPr lang="en-US" dirty="0"/>
              <a:t>2- step-2</a:t>
            </a:r>
          </a:p>
          <a:p>
            <a:pPr marL="319087" lvl="2" indent="0" algn="just">
              <a:buNone/>
            </a:pPr>
            <a:r>
              <a:rPr lang="en-US" dirty="0"/>
              <a:t>… </a:t>
            </a:r>
            <a:r>
              <a:rPr lang="en-US" dirty="0" err="1"/>
              <a:t>etc</a:t>
            </a:r>
            <a:endParaRPr lang="en-US" dirty="0"/>
          </a:p>
          <a:p>
            <a:pPr marL="319087" lvl="2" indent="0" algn="just">
              <a:buNone/>
            </a:pPr>
            <a:r>
              <a:rPr lang="en-US" dirty="0"/>
              <a:t>Part-B</a:t>
            </a:r>
          </a:p>
          <a:p>
            <a:pPr marL="319087" lvl="2" indent="0" algn="just">
              <a:buNone/>
            </a:pPr>
            <a:r>
              <a:rPr lang="en-US" dirty="0"/>
              <a:t>1- step-1</a:t>
            </a:r>
          </a:p>
          <a:p>
            <a:pPr marL="319087" lvl="2" indent="0" algn="just">
              <a:buNone/>
            </a:pPr>
            <a:r>
              <a:rPr lang="en-US" dirty="0"/>
              <a:t>2- step-2</a:t>
            </a:r>
          </a:p>
          <a:p>
            <a:pPr marL="319087" lvl="2" indent="0" algn="just">
              <a:buNone/>
            </a:pPr>
            <a:r>
              <a:rPr lang="en-US" dirty="0"/>
              <a:t>… </a:t>
            </a:r>
            <a:r>
              <a:rPr lang="en-US" dirty="0" err="1"/>
              <a:t>etc</a:t>
            </a:r>
            <a:endParaRPr lang="en-US" dirty="0"/>
          </a:p>
          <a:p>
            <a:pPr lvl="2" algn="just"/>
            <a:endParaRPr lang="en-US" dirty="0"/>
          </a:p>
          <a:p>
            <a:pPr marL="319087" lvl="2" indent="0" algn="just">
              <a:buNone/>
            </a:pPr>
            <a:endParaRPr lang="en-US" dirty="0"/>
          </a:p>
        </p:txBody>
      </p:sp>
      <p:sp>
        <p:nvSpPr>
          <p:cNvPr id="4" name="Footer Placeholder 3">
            <a:extLst>
              <a:ext uri="{FF2B5EF4-FFF2-40B4-BE49-F238E27FC236}">
                <a16:creationId xmlns:a16="http://schemas.microsoft.com/office/drawing/2014/main" id="{AB511A50-F927-309F-1EE4-60121D501694}"/>
              </a:ext>
            </a:extLst>
          </p:cNvPr>
          <p:cNvSpPr>
            <a:spLocks noGrp="1"/>
          </p:cNvSpPr>
          <p:nvPr>
            <p:ph type="ftr" sz="quarter" idx="3"/>
          </p:nvPr>
        </p:nvSpPr>
        <p:spPr/>
        <p:txBody>
          <a:bodyPr/>
          <a:lstStyle/>
          <a:p>
            <a:r>
              <a:rPr lang="en-US"/>
              <a:t>/ 56</a:t>
            </a:r>
            <a:endParaRPr lang="en-US" dirty="0"/>
          </a:p>
        </p:txBody>
      </p:sp>
      <p:sp>
        <p:nvSpPr>
          <p:cNvPr id="5" name="Rectangle 4">
            <a:extLst>
              <a:ext uri="{FF2B5EF4-FFF2-40B4-BE49-F238E27FC236}">
                <a16:creationId xmlns:a16="http://schemas.microsoft.com/office/drawing/2014/main" id="{0DB0E8BA-11D4-7F75-6432-87CCEADDFE60}"/>
              </a:ext>
            </a:extLst>
          </p:cNvPr>
          <p:cNvSpPr/>
          <p:nvPr/>
        </p:nvSpPr>
        <p:spPr>
          <a:xfrm>
            <a:off x="163286" y="1123406"/>
            <a:ext cx="8516983" cy="3164477"/>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A67074B-6390-DBB7-C6D4-229160617A2D}"/>
              </a:ext>
            </a:extLst>
          </p:cNvPr>
          <p:cNvSpPr>
            <a:spLocks noGrp="1"/>
          </p:cNvSpPr>
          <p:nvPr>
            <p:ph type="sldNum" sz="quarter" idx="12"/>
          </p:nvPr>
        </p:nvSpPr>
        <p:spPr/>
        <p:txBody>
          <a:bodyPr/>
          <a:lstStyle/>
          <a:p>
            <a:fld id="{1CF77CCB-A837-3E49-BD58-C1431ED74FC9}" type="slidenum">
              <a:rPr lang="en-US" smtClean="0"/>
              <a:pPr/>
              <a:t>49</a:t>
            </a:fld>
            <a:endParaRPr lang="en-US" dirty="0"/>
          </a:p>
        </p:txBody>
      </p:sp>
    </p:spTree>
    <p:extLst>
      <p:ext uri="{BB962C8B-B14F-4D97-AF65-F5344CB8AC3E}">
        <p14:creationId xmlns:p14="http://schemas.microsoft.com/office/powerpoint/2010/main" val="215029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FD6F-C1CB-D16E-F287-48E603C03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9D897-4E34-2E02-0AA0-0FAB10CB3E64}"/>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4F369715-CD97-AC4D-35A8-154A577009BD}"/>
              </a:ext>
            </a:extLst>
          </p:cNvPr>
          <p:cNvSpPr>
            <a:spLocks noGrp="1"/>
          </p:cNvSpPr>
          <p:nvPr>
            <p:ph idx="1"/>
          </p:nvPr>
        </p:nvSpPr>
        <p:spPr>
          <a:xfrm>
            <a:off x="393192" y="1296848"/>
            <a:ext cx="8489551" cy="2981238"/>
          </a:xfrm>
        </p:spPr>
        <p:txBody>
          <a:bodyPr>
            <a:normAutofit fontScale="85000" lnSpcReduction="20000"/>
          </a:bodyPr>
          <a:lstStyle/>
          <a:p>
            <a:pPr lvl="2" algn="just"/>
            <a:r>
              <a:rPr lang="en-US" dirty="0"/>
              <a:t>The abstract is usually “unnumbered section” of the </a:t>
            </a:r>
            <a:r>
              <a:rPr lang="en-US" u="sng" dirty="0"/>
              <a:t>formal report</a:t>
            </a:r>
            <a:r>
              <a:rPr lang="en-US" dirty="0"/>
              <a:t> and placed before Section 1 (Introduction) without a section number.</a:t>
            </a:r>
          </a:p>
          <a:p>
            <a:pPr lvl="2" algn="just"/>
            <a:r>
              <a:rPr lang="en-US" dirty="0"/>
              <a:t>The abstract is just </a:t>
            </a:r>
            <a:r>
              <a:rPr lang="en-US" u="sng" dirty="0"/>
              <a:t>a short summary</a:t>
            </a:r>
            <a:r>
              <a:rPr lang="en-US" dirty="0"/>
              <a:t> about the whole document usually in one paragraph. </a:t>
            </a:r>
          </a:p>
          <a:p>
            <a:pPr lvl="2" algn="just"/>
            <a:r>
              <a:rPr lang="en-US" dirty="0"/>
              <a:t>To write abstract, (i) start by stating the goal (what you intend to do in this experiment, what question(s) you intend to answer), (ii) then include an upper-level description about the method you used to achieve your goal, and finally (iii) provide a short comment about the main results.</a:t>
            </a:r>
          </a:p>
          <a:p>
            <a:pPr lvl="2" algn="just"/>
            <a:r>
              <a:rPr lang="en-US" dirty="0"/>
              <a:t>The abstract should be short and summarize the entire document.</a:t>
            </a:r>
          </a:p>
          <a:p>
            <a:pPr lvl="2" algn="just"/>
            <a:r>
              <a:rPr lang="en-US" dirty="0"/>
              <a:t>As mentioned, the abstract should provide a brief upper-level comment on your results/conclusion. For this purpose, it is recommended to write the abstract at the end, after completing the entire report.</a:t>
            </a:r>
          </a:p>
          <a:p>
            <a:pPr marL="319087" lvl="2" indent="0">
              <a:buNone/>
            </a:pPr>
            <a:endParaRPr lang="en-US" dirty="0"/>
          </a:p>
          <a:p>
            <a:pPr marL="319087" lvl="2" indent="0" algn="ctr">
              <a:buNone/>
            </a:pPr>
            <a:endParaRPr lang="en-US" dirty="0"/>
          </a:p>
          <a:p>
            <a:pPr lvl="2"/>
            <a:endParaRPr lang="en-US" dirty="0"/>
          </a:p>
          <a:p>
            <a:pPr lvl="2"/>
            <a:endParaRPr lang="en-US" dirty="0"/>
          </a:p>
        </p:txBody>
      </p:sp>
      <p:sp>
        <p:nvSpPr>
          <p:cNvPr id="4" name="Footer Placeholder 3">
            <a:extLst>
              <a:ext uri="{FF2B5EF4-FFF2-40B4-BE49-F238E27FC236}">
                <a16:creationId xmlns:a16="http://schemas.microsoft.com/office/drawing/2014/main" id="{5762A9F1-B938-18CD-6FCC-3B757E5DFDD5}"/>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927FA7D3-B67A-C4AF-B62A-D610FDD1C3F0}"/>
              </a:ext>
            </a:extLst>
          </p:cNvPr>
          <p:cNvSpPr>
            <a:spLocks noGrp="1"/>
          </p:cNvSpPr>
          <p:nvPr>
            <p:ph type="sldNum" sz="quarter" idx="12"/>
          </p:nvPr>
        </p:nvSpPr>
        <p:spPr/>
        <p:txBody>
          <a:bodyPr/>
          <a:lstStyle/>
          <a:p>
            <a:fld id="{1CF77CCB-A837-3E49-BD58-C1431ED74FC9}" type="slidenum">
              <a:rPr lang="en-US" smtClean="0"/>
              <a:pPr/>
              <a:t>5</a:t>
            </a:fld>
            <a:endParaRPr lang="en-US" dirty="0"/>
          </a:p>
        </p:txBody>
      </p:sp>
    </p:spTree>
    <p:extLst>
      <p:ext uri="{BB962C8B-B14F-4D97-AF65-F5344CB8AC3E}">
        <p14:creationId xmlns:p14="http://schemas.microsoft.com/office/powerpoint/2010/main" val="30231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996D-F27D-EE24-9EFB-1F60358FA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4D186-3274-DB50-560D-CB0E259AA023}"/>
              </a:ext>
            </a:extLst>
          </p:cNvPr>
          <p:cNvSpPr>
            <a:spLocks noGrp="1"/>
          </p:cNvSpPr>
          <p:nvPr>
            <p:ph type="title"/>
          </p:nvPr>
        </p:nvSpPr>
        <p:spPr/>
        <p:txBody>
          <a:bodyPr/>
          <a:lstStyle/>
          <a:p>
            <a:r>
              <a:rPr lang="en-US" dirty="0"/>
              <a:t>Informal Report – Results</a:t>
            </a:r>
          </a:p>
        </p:txBody>
      </p:sp>
      <p:sp>
        <p:nvSpPr>
          <p:cNvPr id="3" name="Content Placeholder 2">
            <a:extLst>
              <a:ext uri="{FF2B5EF4-FFF2-40B4-BE49-F238E27FC236}">
                <a16:creationId xmlns:a16="http://schemas.microsoft.com/office/drawing/2014/main" id="{66C3F576-31DE-E5CE-7A99-C058216BFBEA}"/>
              </a:ext>
            </a:extLst>
          </p:cNvPr>
          <p:cNvSpPr>
            <a:spLocks noGrp="1"/>
          </p:cNvSpPr>
          <p:nvPr>
            <p:ph idx="1"/>
          </p:nvPr>
        </p:nvSpPr>
        <p:spPr>
          <a:xfrm>
            <a:off x="0" y="855617"/>
            <a:ext cx="8750808" cy="3563983"/>
          </a:xfrm>
        </p:spPr>
        <p:txBody>
          <a:bodyPr>
            <a:normAutofit/>
          </a:bodyPr>
          <a:lstStyle/>
          <a:p>
            <a:pPr lvl="2" algn="just"/>
            <a:r>
              <a:rPr lang="en-US" dirty="0"/>
              <a:t>This section is very similar to the results and discussion section of the formal report; with the following key-differences.</a:t>
            </a:r>
          </a:p>
          <a:p>
            <a:pPr lvl="2" algn="just"/>
            <a:r>
              <a:rPr lang="en-US" dirty="0"/>
              <a:t>No need to define experiment settings or parameters values; in the informal report, you need to report these details in the procedure section.  </a:t>
            </a:r>
          </a:p>
          <a:p>
            <a:pPr lvl="2" algn="just"/>
            <a:r>
              <a:rPr lang="en-US" dirty="0"/>
              <a:t>No need to define evaluation metrics. For EE2101 informal reports, it is assumed that students will use the simple error formula provided in the previous slide. If you choose to use a different formula, you must clearly state it.</a:t>
            </a:r>
          </a:p>
          <a:p>
            <a:pPr lvl="2" algn="just"/>
            <a:r>
              <a:rPr lang="en-US" dirty="0"/>
              <a:t>No need to state theoretical derivation of the theoretical values. </a:t>
            </a:r>
          </a:p>
        </p:txBody>
      </p:sp>
      <p:sp>
        <p:nvSpPr>
          <p:cNvPr id="4" name="Footer Placeholder 3">
            <a:extLst>
              <a:ext uri="{FF2B5EF4-FFF2-40B4-BE49-F238E27FC236}">
                <a16:creationId xmlns:a16="http://schemas.microsoft.com/office/drawing/2014/main" id="{D7ADA786-1B3A-251E-8D12-D688AFAC2B1F}"/>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0F6665F9-773F-FD98-C833-C15D9FE2B308}"/>
              </a:ext>
            </a:extLst>
          </p:cNvPr>
          <p:cNvSpPr>
            <a:spLocks noGrp="1"/>
          </p:cNvSpPr>
          <p:nvPr>
            <p:ph type="sldNum" sz="quarter" idx="12"/>
          </p:nvPr>
        </p:nvSpPr>
        <p:spPr/>
        <p:txBody>
          <a:bodyPr/>
          <a:lstStyle/>
          <a:p>
            <a:fld id="{1CF77CCB-A837-3E49-BD58-C1431ED74FC9}" type="slidenum">
              <a:rPr lang="en-US" smtClean="0"/>
              <a:pPr/>
              <a:t>50</a:t>
            </a:fld>
            <a:endParaRPr lang="en-US" dirty="0"/>
          </a:p>
        </p:txBody>
      </p:sp>
    </p:spTree>
    <p:extLst>
      <p:ext uri="{BB962C8B-B14F-4D97-AF65-F5344CB8AC3E}">
        <p14:creationId xmlns:p14="http://schemas.microsoft.com/office/powerpoint/2010/main" val="11730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7D6F-8513-C1CA-9B29-DBB27731D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3BBF4-5A87-CFAC-D803-48AE5E24CF88}"/>
              </a:ext>
            </a:extLst>
          </p:cNvPr>
          <p:cNvSpPr>
            <a:spLocks noGrp="1"/>
          </p:cNvSpPr>
          <p:nvPr>
            <p:ph type="title"/>
          </p:nvPr>
        </p:nvSpPr>
        <p:spPr/>
        <p:txBody>
          <a:bodyPr/>
          <a:lstStyle/>
          <a:p>
            <a:r>
              <a:rPr lang="en-US" dirty="0"/>
              <a:t>Informal Report – Results</a:t>
            </a:r>
          </a:p>
        </p:txBody>
      </p:sp>
      <p:sp>
        <p:nvSpPr>
          <p:cNvPr id="3" name="Content Placeholder 2">
            <a:extLst>
              <a:ext uri="{FF2B5EF4-FFF2-40B4-BE49-F238E27FC236}">
                <a16:creationId xmlns:a16="http://schemas.microsoft.com/office/drawing/2014/main" id="{C9B504C0-97B8-C6D7-2405-C3E7313C44CD}"/>
              </a:ext>
            </a:extLst>
          </p:cNvPr>
          <p:cNvSpPr>
            <a:spLocks noGrp="1"/>
          </p:cNvSpPr>
          <p:nvPr>
            <p:ph idx="1"/>
          </p:nvPr>
        </p:nvSpPr>
        <p:spPr>
          <a:xfrm>
            <a:off x="0" y="855617"/>
            <a:ext cx="8750808" cy="3563983"/>
          </a:xfrm>
        </p:spPr>
        <p:txBody>
          <a:bodyPr>
            <a:normAutofit/>
          </a:bodyPr>
          <a:lstStyle/>
          <a:p>
            <a:pPr lvl="2" algn="just"/>
            <a:r>
              <a:rPr lang="en-US" dirty="0"/>
              <a:t>For the results section in the informal report, you need to directly (i) state your results, (ii) state errors in measurements, and (iii) comment on the error.</a:t>
            </a:r>
          </a:p>
          <a:p>
            <a:pPr lvl="2" algn="just"/>
            <a:r>
              <a:rPr lang="en-US" dirty="0"/>
              <a:t>Similar to formal reports, you still need to use professional figures/tables to express your results. </a:t>
            </a:r>
          </a:p>
          <a:p>
            <a:pPr marL="319087" lvl="2" indent="0" algn="just">
              <a:buNone/>
            </a:pPr>
            <a:endParaRPr lang="en-US" dirty="0"/>
          </a:p>
        </p:txBody>
      </p:sp>
      <p:sp>
        <p:nvSpPr>
          <p:cNvPr id="4" name="Footer Placeholder 3">
            <a:extLst>
              <a:ext uri="{FF2B5EF4-FFF2-40B4-BE49-F238E27FC236}">
                <a16:creationId xmlns:a16="http://schemas.microsoft.com/office/drawing/2014/main" id="{A74FE72D-877A-D212-B9BB-E6601C2BD47D}"/>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CAB00DE3-35D2-324D-3031-9B0C8D8FFD6B}"/>
              </a:ext>
            </a:extLst>
          </p:cNvPr>
          <p:cNvSpPr>
            <a:spLocks noGrp="1"/>
          </p:cNvSpPr>
          <p:nvPr>
            <p:ph type="sldNum" sz="quarter" idx="12"/>
          </p:nvPr>
        </p:nvSpPr>
        <p:spPr/>
        <p:txBody>
          <a:bodyPr/>
          <a:lstStyle/>
          <a:p>
            <a:fld id="{1CF77CCB-A837-3E49-BD58-C1431ED74FC9}" type="slidenum">
              <a:rPr lang="en-US" smtClean="0"/>
              <a:pPr/>
              <a:t>51</a:t>
            </a:fld>
            <a:endParaRPr lang="en-US" dirty="0"/>
          </a:p>
        </p:txBody>
      </p:sp>
    </p:spTree>
    <p:extLst>
      <p:ext uri="{BB962C8B-B14F-4D97-AF65-F5344CB8AC3E}">
        <p14:creationId xmlns:p14="http://schemas.microsoft.com/office/powerpoint/2010/main" val="1016214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592C-2D91-F600-500E-CEBBBC8F1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EB989-557D-DAA4-A693-B245E7682229}"/>
              </a:ext>
            </a:extLst>
          </p:cNvPr>
          <p:cNvSpPr>
            <a:spLocks noGrp="1"/>
          </p:cNvSpPr>
          <p:nvPr>
            <p:ph type="title"/>
          </p:nvPr>
        </p:nvSpPr>
        <p:spPr/>
        <p:txBody>
          <a:bodyPr/>
          <a:lstStyle/>
          <a:p>
            <a:r>
              <a:rPr lang="en-US" dirty="0"/>
              <a:t>Informal Report – Discussion</a:t>
            </a:r>
          </a:p>
        </p:txBody>
      </p:sp>
      <p:sp>
        <p:nvSpPr>
          <p:cNvPr id="3" name="Content Placeholder 2">
            <a:extLst>
              <a:ext uri="{FF2B5EF4-FFF2-40B4-BE49-F238E27FC236}">
                <a16:creationId xmlns:a16="http://schemas.microsoft.com/office/drawing/2014/main" id="{2915159B-573A-C7C6-33C3-E4CCEA7C0377}"/>
              </a:ext>
            </a:extLst>
          </p:cNvPr>
          <p:cNvSpPr>
            <a:spLocks noGrp="1"/>
          </p:cNvSpPr>
          <p:nvPr>
            <p:ph idx="1"/>
          </p:nvPr>
        </p:nvSpPr>
        <p:spPr>
          <a:xfrm>
            <a:off x="0" y="855617"/>
            <a:ext cx="8750808" cy="3563983"/>
          </a:xfrm>
        </p:spPr>
        <p:txBody>
          <a:bodyPr>
            <a:normAutofit fontScale="62500" lnSpcReduction="20000"/>
          </a:bodyPr>
          <a:lstStyle/>
          <a:p>
            <a:pPr lvl="2" algn="just"/>
            <a:r>
              <a:rPr lang="en-US" dirty="0"/>
              <a:t>Unlike the formal report, we split the discussion section from the result section. The discussion section is a separate section that follow the results section in the informal report.</a:t>
            </a:r>
          </a:p>
          <a:p>
            <a:pPr lvl="2" algn="just"/>
            <a:r>
              <a:rPr lang="en-US" dirty="0"/>
              <a:t>The lab manual will include questions related to the experiment measurements/concepts, these questions should be answered in this section.</a:t>
            </a:r>
          </a:p>
          <a:p>
            <a:pPr lvl="2" algn="just"/>
            <a:r>
              <a:rPr lang="en-US" dirty="0"/>
              <a:t>Moreover, your instructor might assign other question that are not listed in the lab manual. These questions should also be answered in this section.</a:t>
            </a:r>
          </a:p>
          <a:p>
            <a:pPr lvl="2" algn="just"/>
            <a:r>
              <a:rPr lang="en-US" dirty="0"/>
              <a:t>Follow a question and answer structure for this section, directly write the questions and then answer the questions. </a:t>
            </a:r>
          </a:p>
          <a:p>
            <a:pPr lvl="2" algn="just"/>
            <a:r>
              <a:rPr lang="en-US" dirty="0"/>
              <a:t>Example</a:t>
            </a:r>
          </a:p>
          <a:p>
            <a:pPr marL="319087" lvl="2" indent="0" algn="just">
              <a:buNone/>
            </a:pPr>
            <a:r>
              <a:rPr lang="en-US" dirty="0"/>
              <a:t>Discussion</a:t>
            </a:r>
          </a:p>
          <a:p>
            <a:pPr marL="319087" lvl="2" indent="0" algn="just">
              <a:buNone/>
            </a:pPr>
            <a:r>
              <a:rPr lang="en-US" dirty="0"/>
              <a:t>Q1. Question-1</a:t>
            </a:r>
          </a:p>
          <a:p>
            <a:pPr marL="319087" lvl="2" indent="0" algn="just">
              <a:buNone/>
            </a:pPr>
            <a:r>
              <a:rPr lang="en-US" dirty="0"/>
              <a:t>A1. Answer to question-1.</a:t>
            </a:r>
          </a:p>
          <a:p>
            <a:pPr marL="319087" lvl="2" indent="0" algn="just">
              <a:buNone/>
            </a:pPr>
            <a:r>
              <a:rPr lang="en-US" dirty="0"/>
              <a:t>Q2. Question-2</a:t>
            </a:r>
          </a:p>
          <a:p>
            <a:pPr marL="319087" lvl="2" indent="0" algn="just">
              <a:buNone/>
            </a:pPr>
            <a:r>
              <a:rPr lang="en-US" dirty="0"/>
              <a:t>A2. Answer to question-2.</a:t>
            </a:r>
          </a:p>
          <a:p>
            <a:pPr marL="319087" lvl="2" indent="0" algn="just">
              <a:buNone/>
            </a:pPr>
            <a:r>
              <a:rPr lang="en-US" dirty="0"/>
              <a:t>… </a:t>
            </a:r>
            <a:r>
              <a:rPr lang="en-US" dirty="0" err="1"/>
              <a:t>etc</a:t>
            </a:r>
            <a:endParaRPr lang="en-US" dirty="0"/>
          </a:p>
          <a:p>
            <a:pPr marL="319087" lvl="2" indent="0" algn="just">
              <a:buNone/>
            </a:pPr>
            <a:endParaRPr lang="en-US" dirty="0"/>
          </a:p>
        </p:txBody>
      </p:sp>
      <p:sp>
        <p:nvSpPr>
          <p:cNvPr id="4" name="Footer Placeholder 3">
            <a:extLst>
              <a:ext uri="{FF2B5EF4-FFF2-40B4-BE49-F238E27FC236}">
                <a16:creationId xmlns:a16="http://schemas.microsoft.com/office/drawing/2014/main" id="{A9676303-CCC1-D868-96CD-E7BD4156A2E7}"/>
              </a:ext>
            </a:extLst>
          </p:cNvPr>
          <p:cNvSpPr>
            <a:spLocks noGrp="1"/>
          </p:cNvSpPr>
          <p:nvPr>
            <p:ph type="ftr" sz="quarter" idx="3"/>
          </p:nvPr>
        </p:nvSpPr>
        <p:spPr/>
        <p:txBody>
          <a:bodyPr/>
          <a:lstStyle/>
          <a:p>
            <a:r>
              <a:rPr lang="en-US"/>
              <a:t>/ 56</a:t>
            </a:r>
            <a:endParaRPr lang="en-US" dirty="0"/>
          </a:p>
        </p:txBody>
      </p:sp>
      <p:sp>
        <p:nvSpPr>
          <p:cNvPr id="5" name="Rectangle 4">
            <a:extLst>
              <a:ext uri="{FF2B5EF4-FFF2-40B4-BE49-F238E27FC236}">
                <a16:creationId xmlns:a16="http://schemas.microsoft.com/office/drawing/2014/main" id="{40D5A987-7637-BCBC-B667-D35403C0612F}"/>
              </a:ext>
            </a:extLst>
          </p:cNvPr>
          <p:cNvSpPr/>
          <p:nvPr/>
        </p:nvSpPr>
        <p:spPr>
          <a:xfrm>
            <a:off x="120140" y="2442851"/>
            <a:ext cx="8690137" cy="192224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ADB8F02-C8FC-9082-D28D-8C14F356510A}"/>
              </a:ext>
            </a:extLst>
          </p:cNvPr>
          <p:cNvSpPr>
            <a:spLocks noGrp="1"/>
          </p:cNvSpPr>
          <p:nvPr>
            <p:ph type="sldNum" sz="quarter" idx="12"/>
          </p:nvPr>
        </p:nvSpPr>
        <p:spPr/>
        <p:txBody>
          <a:bodyPr/>
          <a:lstStyle/>
          <a:p>
            <a:fld id="{1CF77CCB-A837-3E49-BD58-C1431ED74FC9}" type="slidenum">
              <a:rPr lang="en-US" smtClean="0"/>
              <a:pPr/>
              <a:t>52</a:t>
            </a:fld>
            <a:endParaRPr lang="en-US" dirty="0"/>
          </a:p>
        </p:txBody>
      </p:sp>
    </p:spTree>
    <p:extLst>
      <p:ext uri="{BB962C8B-B14F-4D97-AF65-F5344CB8AC3E}">
        <p14:creationId xmlns:p14="http://schemas.microsoft.com/office/powerpoint/2010/main" val="16678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970E2-CF99-664F-C444-44E99636C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05D3D-3F98-EF63-CF2C-33A4BCB6DB66}"/>
              </a:ext>
            </a:extLst>
          </p:cNvPr>
          <p:cNvSpPr>
            <a:spLocks noGrp="1"/>
          </p:cNvSpPr>
          <p:nvPr>
            <p:ph type="title"/>
          </p:nvPr>
        </p:nvSpPr>
        <p:spPr/>
        <p:txBody>
          <a:bodyPr/>
          <a:lstStyle/>
          <a:p>
            <a:r>
              <a:rPr lang="en-US" dirty="0"/>
              <a:t>Informal Report – Conclusion</a:t>
            </a:r>
          </a:p>
        </p:txBody>
      </p:sp>
      <p:sp>
        <p:nvSpPr>
          <p:cNvPr id="3" name="Content Placeholder 2">
            <a:extLst>
              <a:ext uri="{FF2B5EF4-FFF2-40B4-BE49-F238E27FC236}">
                <a16:creationId xmlns:a16="http://schemas.microsoft.com/office/drawing/2014/main" id="{0FA995C0-D36A-3068-9850-1BCE7DC3660D}"/>
              </a:ext>
            </a:extLst>
          </p:cNvPr>
          <p:cNvSpPr>
            <a:spLocks noGrp="1"/>
          </p:cNvSpPr>
          <p:nvPr>
            <p:ph idx="1"/>
          </p:nvPr>
        </p:nvSpPr>
        <p:spPr>
          <a:xfrm>
            <a:off x="0" y="855617"/>
            <a:ext cx="8750808" cy="3563983"/>
          </a:xfrm>
        </p:spPr>
        <p:txBody>
          <a:bodyPr>
            <a:normAutofit/>
          </a:bodyPr>
          <a:lstStyle/>
          <a:p>
            <a:pPr lvl="2" algn="just"/>
            <a:r>
              <a:rPr lang="en-US" dirty="0"/>
              <a:t>The conclusion section is your final section in the report. </a:t>
            </a:r>
          </a:p>
          <a:p>
            <a:pPr lvl="2" algn="just"/>
            <a:r>
              <a:rPr lang="en-US" dirty="0"/>
              <a:t>This section should include one paragraph that include the following: (i) Summary of Key Findings – briefly restate the main results of this experiment. (ii) Limitations – mention any constraints or factors that may have affected the results. </a:t>
            </a:r>
          </a:p>
        </p:txBody>
      </p:sp>
      <p:sp>
        <p:nvSpPr>
          <p:cNvPr id="4" name="Footer Placeholder 3">
            <a:extLst>
              <a:ext uri="{FF2B5EF4-FFF2-40B4-BE49-F238E27FC236}">
                <a16:creationId xmlns:a16="http://schemas.microsoft.com/office/drawing/2014/main" id="{F355C905-9C5F-B45C-0170-80F8C90F6264}"/>
              </a:ext>
            </a:extLst>
          </p:cNvPr>
          <p:cNvSpPr>
            <a:spLocks noGrp="1"/>
          </p:cNvSpPr>
          <p:nvPr>
            <p:ph type="ftr" sz="quarter" idx="3"/>
          </p:nvPr>
        </p:nvSpPr>
        <p:spPr/>
        <p:txBody>
          <a:bodyPr/>
          <a:lstStyle/>
          <a:p>
            <a:r>
              <a:rPr lang="en-US"/>
              <a:t>/ 56</a:t>
            </a:r>
            <a:endParaRPr lang="en-US" dirty="0"/>
          </a:p>
        </p:txBody>
      </p:sp>
      <p:sp>
        <p:nvSpPr>
          <p:cNvPr id="6" name="Slide Number Placeholder 5">
            <a:extLst>
              <a:ext uri="{FF2B5EF4-FFF2-40B4-BE49-F238E27FC236}">
                <a16:creationId xmlns:a16="http://schemas.microsoft.com/office/drawing/2014/main" id="{E4093DFD-FE27-99AD-941D-07A7F952300F}"/>
              </a:ext>
            </a:extLst>
          </p:cNvPr>
          <p:cNvSpPr>
            <a:spLocks noGrp="1"/>
          </p:cNvSpPr>
          <p:nvPr>
            <p:ph type="sldNum" sz="quarter" idx="12"/>
          </p:nvPr>
        </p:nvSpPr>
        <p:spPr/>
        <p:txBody>
          <a:bodyPr/>
          <a:lstStyle/>
          <a:p>
            <a:fld id="{1CF77CCB-A837-3E49-BD58-C1431ED74FC9}" type="slidenum">
              <a:rPr lang="en-US" smtClean="0"/>
              <a:pPr/>
              <a:t>53</a:t>
            </a:fld>
            <a:endParaRPr lang="en-US" dirty="0"/>
          </a:p>
        </p:txBody>
      </p:sp>
    </p:spTree>
    <p:extLst>
      <p:ext uri="{BB962C8B-B14F-4D97-AF65-F5344CB8AC3E}">
        <p14:creationId xmlns:p14="http://schemas.microsoft.com/office/powerpoint/2010/main" val="865881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1B6C-DA34-7EBD-FAAD-5CBB0F56E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43881-2EAB-98D0-E9DC-68DBF4BD9F0E}"/>
              </a:ext>
            </a:extLst>
          </p:cNvPr>
          <p:cNvSpPr>
            <a:spLocks noGrp="1"/>
          </p:cNvSpPr>
          <p:nvPr>
            <p:ph type="title"/>
          </p:nvPr>
        </p:nvSpPr>
        <p:spPr/>
        <p:txBody>
          <a:bodyPr/>
          <a:lstStyle/>
          <a:p>
            <a:r>
              <a:rPr lang="en-US" dirty="0"/>
              <a:t>Informal Report – [Optional] Acknowledgment</a:t>
            </a:r>
          </a:p>
        </p:txBody>
      </p:sp>
      <p:sp>
        <p:nvSpPr>
          <p:cNvPr id="3" name="Content Placeholder 2">
            <a:extLst>
              <a:ext uri="{FF2B5EF4-FFF2-40B4-BE49-F238E27FC236}">
                <a16:creationId xmlns:a16="http://schemas.microsoft.com/office/drawing/2014/main" id="{F8515D50-4BE1-0D7F-A757-BBE26CC4D23E}"/>
              </a:ext>
            </a:extLst>
          </p:cNvPr>
          <p:cNvSpPr>
            <a:spLocks noGrp="1"/>
          </p:cNvSpPr>
          <p:nvPr>
            <p:ph idx="1"/>
          </p:nvPr>
        </p:nvSpPr>
        <p:spPr>
          <a:xfrm>
            <a:off x="0" y="855617"/>
            <a:ext cx="8750808" cy="3563983"/>
          </a:xfrm>
        </p:spPr>
        <p:txBody>
          <a:bodyPr>
            <a:normAutofit/>
          </a:bodyPr>
          <a:lstStyle/>
          <a:p>
            <a:pPr lvl="2" algn="just"/>
            <a:r>
              <a:rPr lang="en-US" dirty="0"/>
              <a:t>Optionally, you might include acknowledgment section.</a:t>
            </a:r>
          </a:p>
          <a:p>
            <a:pPr lvl="2" algn="just"/>
            <a:r>
              <a:rPr lang="en-US" dirty="0"/>
              <a:t>This section is optional, you might use it if you want to acknowledge any support or help you received to make this experiment, process the data, or gain the necessary theory. </a:t>
            </a:r>
          </a:p>
          <a:p>
            <a:pPr lvl="2" algn="just"/>
            <a:r>
              <a:rPr lang="en-US" dirty="0"/>
              <a:t>You don’t need to acknowledge your class instructor, recall that they are paid to do this service.</a:t>
            </a:r>
          </a:p>
          <a:p>
            <a:pPr lvl="2" algn="just"/>
            <a:r>
              <a:rPr lang="en-US" dirty="0"/>
              <a:t>Ignoring to acknowledge who really voluntarily assisted/helped you in conducting your report is rude!</a:t>
            </a:r>
          </a:p>
          <a:p>
            <a:pPr lvl="2" algn="just"/>
            <a:r>
              <a:rPr lang="en-US" dirty="0"/>
              <a:t>The preferred spelling of the word “acknowledgment” in America is without an “e” after the “g”. </a:t>
            </a:r>
          </a:p>
        </p:txBody>
      </p:sp>
      <p:sp>
        <p:nvSpPr>
          <p:cNvPr id="4" name="Footer Placeholder 3">
            <a:extLst>
              <a:ext uri="{FF2B5EF4-FFF2-40B4-BE49-F238E27FC236}">
                <a16:creationId xmlns:a16="http://schemas.microsoft.com/office/drawing/2014/main" id="{56E1CCA1-135D-944F-E6AE-4B0A210E098E}"/>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460AEDE1-6D6D-0FBB-71AC-EF68D8B47B17}"/>
              </a:ext>
            </a:extLst>
          </p:cNvPr>
          <p:cNvSpPr>
            <a:spLocks noGrp="1"/>
          </p:cNvSpPr>
          <p:nvPr>
            <p:ph type="sldNum" sz="quarter" idx="12"/>
          </p:nvPr>
        </p:nvSpPr>
        <p:spPr/>
        <p:txBody>
          <a:bodyPr/>
          <a:lstStyle/>
          <a:p>
            <a:fld id="{1CF77CCB-A837-3E49-BD58-C1431ED74FC9}" type="slidenum">
              <a:rPr lang="en-US" smtClean="0"/>
              <a:pPr/>
              <a:t>54</a:t>
            </a:fld>
            <a:endParaRPr lang="en-US" dirty="0"/>
          </a:p>
        </p:txBody>
      </p:sp>
    </p:spTree>
    <p:extLst>
      <p:ext uri="{BB962C8B-B14F-4D97-AF65-F5344CB8AC3E}">
        <p14:creationId xmlns:p14="http://schemas.microsoft.com/office/powerpoint/2010/main" val="3391088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6A8A1-3ED0-DA0F-E5F8-4D0595FBE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9AEE6-06FE-5FEE-2DA2-0A1E34B74136}"/>
              </a:ext>
            </a:extLst>
          </p:cNvPr>
          <p:cNvSpPr>
            <a:spLocks noGrp="1"/>
          </p:cNvSpPr>
          <p:nvPr>
            <p:ph type="title"/>
          </p:nvPr>
        </p:nvSpPr>
        <p:spPr/>
        <p:txBody>
          <a:bodyPr/>
          <a:lstStyle/>
          <a:p>
            <a:r>
              <a:rPr lang="en-US" dirty="0"/>
              <a:t>Informal Report – Others</a:t>
            </a:r>
          </a:p>
        </p:txBody>
      </p:sp>
      <p:sp>
        <p:nvSpPr>
          <p:cNvPr id="3" name="Content Placeholder 2">
            <a:extLst>
              <a:ext uri="{FF2B5EF4-FFF2-40B4-BE49-F238E27FC236}">
                <a16:creationId xmlns:a16="http://schemas.microsoft.com/office/drawing/2014/main" id="{24497578-CEFA-AC55-C563-0D6C3055E514}"/>
              </a:ext>
            </a:extLst>
          </p:cNvPr>
          <p:cNvSpPr>
            <a:spLocks noGrp="1"/>
          </p:cNvSpPr>
          <p:nvPr>
            <p:ph idx="1"/>
          </p:nvPr>
        </p:nvSpPr>
        <p:spPr>
          <a:xfrm>
            <a:off x="0" y="855617"/>
            <a:ext cx="8750808" cy="3563983"/>
          </a:xfrm>
        </p:spPr>
        <p:txBody>
          <a:bodyPr>
            <a:normAutofit/>
          </a:bodyPr>
          <a:lstStyle/>
          <a:p>
            <a:pPr lvl="2" algn="just"/>
            <a:r>
              <a:rPr lang="en-US" dirty="0"/>
              <a:t>While informal report is meant to be rapid and brief, you still need to follow professional writing tips mentioned in the formal report part. This include handling figures and tables, handling math, quality of writing … etc.</a:t>
            </a:r>
          </a:p>
        </p:txBody>
      </p:sp>
      <p:sp>
        <p:nvSpPr>
          <p:cNvPr id="4" name="Footer Placeholder 3">
            <a:extLst>
              <a:ext uri="{FF2B5EF4-FFF2-40B4-BE49-F238E27FC236}">
                <a16:creationId xmlns:a16="http://schemas.microsoft.com/office/drawing/2014/main" id="{F06F66AD-4CD9-9BD6-2C81-FE1C61A5E575}"/>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3E308218-52AE-99D0-D377-EDB4B06D23E4}"/>
              </a:ext>
            </a:extLst>
          </p:cNvPr>
          <p:cNvSpPr>
            <a:spLocks noGrp="1"/>
          </p:cNvSpPr>
          <p:nvPr>
            <p:ph type="sldNum" sz="quarter" idx="12"/>
          </p:nvPr>
        </p:nvSpPr>
        <p:spPr/>
        <p:txBody>
          <a:bodyPr/>
          <a:lstStyle/>
          <a:p>
            <a:fld id="{1CF77CCB-A837-3E49-BD58-C1431ED74FC9}" type="slidenum">
              <a:rPr lang="en-US" smtClean="0"/>
              <a:pPr/>
              <a:t>55</a:t>
            </a:fld>
            <a:endParaRPr lang="en-US" dirty="0"/>
          </a:p>
        </p:txBody>
      </p:sp>
    </p:spTree>
    <p:extLst>
      <p:ext uri="{BB962C8B-B14F-4D97-AF65-F5344CB8AC3E}">
        <p14:creationId xmlns:p14="http://schemas.microsoft.com/office/powerpoint/2010/main" val="4143865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2599C-C77B-7F15-9867-D84FBFBBF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7FCA4-B9B3-F824-E161-C7E0273902F9}"/>
              </a:ext>
            </a:extLst>
          </p:cNvPr>
          <p:cNvSpPr>
            <a:spLocks noGrp="1"/>
          </p:cNvSpPr>
          <p:nvPr>
            <p:ph type="title"/>
          </p:nvPr>
        </p:nvSpPr>
        <p:spPr/>
        <p:txBody>
          <a:bodyPr/>
          <a:lstStyle/>
          <a:p>
            <a:r>
              <a:rPr lang="en-US" dirty="0"/>
              <a:t>Informal report</a:t>
            </a:r>
          </a:p>
        </p:txBody>
      </p:sp>
      <p:sp>
        <p:nvSpPr>
          <p:cNvPr id="3" name="Content Placeholder 2">
            <a:extLst>
              <a:ext uri="{FF2B5EF4-FFF2-40B4-BE49-F238E27FC236}">
                <a16:creationId xmlns:a16="http://schemas.microsoft.com/office/drawing/2014/main" id="{D0CA4DCE-22E3-60BB-4D46-195D189A3102}"/>
              </a:ext>
            </a:extLst>
          </p:cNvPr>
          <p:cNvSpPr>
            <a:spLocks noGrp="1"/>
          </p:cNvSpPr>
          <p:nvPr>
            <p:ph idx="1"/>
          </p:nvPr>
        </p:nvSpPr>
        <p:spPr>
          <a:xfrm>
            <a:off x="0" y="716871"/>
            <a:ext cx="8750808" cy="3709757"/>
          </a:xfrm>
        </p:spPr>
        <p:txBody>
          <a:bodyPr>
            <a:normAutofit fontScale="62500" lnSpcReduction="20000"/>
          </a:bodyPr>
          <a:lstStyle/>
          <a:p>
            <a:pPr lvl="2" algn="just"/>
            <a:r>
              <a:rPr lang="en-US" dirty="0"/>
              <a:t>Informal report structure</a:t>
            </a:r>
          </a:p>
          <a:p>
            <a:pPr marL="319087" lvl="2" indent="0" algn="just">
              <a:buNone/>
            </a:pPr>
            <a:r>
              <a:rPr lang="en-US" b="1" dirty="0"/>
              <a:t>Title – Name – Affiliation – Email address.</a:t>
            </a:r>
          </a:p>
          <a:p>
            <a:pPr marL="319087" lvl="2" indent="0" algn="just">
              <a:buNone/>
            </a:pPr>
            <a:r>
              <a:rPr lang="en-US" b="1" dirty="0"/>
              <a:t>Objectives</a:t>
            </a:r>
          </a:p>
          <a:p>
            <a:pPr marL="319087" lvl="2" indent="0" algn="just">
              <a:buNone/>
            </a:pPr>
            <a:r>
              <a:rPr lang="en-US" dirty="0"/>
              <a:t>Directly state the objectives of the experiment in bullet points.</a:t>
            </a:r>
          </a:p>
          <a:p>
            <a:pPr marL="319087" lvl="2" indent="0" algn="just">
              <a:buNone/>
            </a:pPr>
            <a:r>
              <a:rPr lang="en-US" b="1" dirty="0"/>
              <a:t>Procedure</a:t>
            </a:r>
          </a:p>
          <a:p>
            <a:pPr marL="319087" lvl="2" indent="0" algn="just">
              <a:buNone/>
            </a:pPr>
            <a:r>
              <a:rPr lang="en-US" dirty="0"/>
              <a:t>Divide the experiment into parts (subsections), write the experimental steps of each part in bullet points. Include circuit diagrams, values of components, and utilized equipment. Experiment should be reproducible.</a:t>
            </a:r>
          </a:p>
          <a:p>
            <a:pPr marL="319087" lvl="2" indent="0" algn="just">
              <a:buNone/>
            </a:pPr>
            <a:r>
              <a:rPr lang="en-US" b="1" dirty="0"/>
              <a:t>Results</a:t>
            </a:r>
          </a:p>
          <a:p>
            <a:pPr marL="319087" lvl="2" indent="0" algn="just">
              <a:buNone/>
            </a:pPr>
            <a:r>
              <a:rPr lang="en-US" dirty="0"/>
              <a:t>Directly show your results, show the errors, and comment on the errors.</a:t>
            </a:r>
          </a:p>
          <a:p>
            <a:pPr marL="319087" lvl="2" indent="0" algn="just">
              <a:buNone/>
            </a:pPr>
            <a:r>
              <a:rPr lang="en-US" b="1" dirty="0"/>
              <a:t>Discussion</a:t>
            </a:r>
          </a:p>
          <a:p>
            <a:pPr marL="319087" lvl="2" indent="0" algn="just">
              <a:buNone/>
            </a:pPr>
            <a:r>
              <a:rPr lang="en-US" dirty="0"/>
              <a:t>Answer question assigned to you by lab manual or by the instructor.</a:t>
            </a:r>
          </a:p>
          <a:p>
            <a:pPr marL="319087" lvl="2" indent="0" algn="just">
              <a:buNone/>
            </a:pPr>
            <a:r>
              <a:rPr lang="en-US" b="1" dirty="0"/>
              <a:t>Conclusion</a:t>
            </a:r>
          </a:p>
          <a:p>
            <a:pPr marL="319087" lvl="2" indent="0" algn="just">
              <a:buNone/>
            </a:pPr>
            <a:r>
              <a:rPr lang="en-US" dirty="0"/>
              <a:t>Summarize key findings, comment on limitations.</a:t>
            </a:r>
          </a:p>
          <a:p>
            <a:pPr marL="319087" lvl="2" indent="0" algn="just">
              <a:buNone/>
            </a:pPr>
            <a:r>
              <a:rPr lang="en-US" b="1" dirty="0"/>
              <a:t>[Optional] Acknowledgment</a:t>
            </a:r>
          </a:p>
          <a:p>
            <a:pPr marL="319087" lvl="2" indent="0" algn="just">
              <a:buNone/>
            </a:pPr>
            <a:r>
              <a:rPr lang="en-US" dirty="0"/>
              <a:t>Acknowledge any support or help you received to make this experiment.</a:t>
            </a:r>
          </a:p>
        </p:txBody>
      </p:sp>
      <p:sp>
        <p:nvSpPr>
          <p:cNvPr id="4" name="Footer Placeholder 3">
            <a:extLst>
              <a:ext uri="{FF2B5EF4-FFF2-40B4-BE49-F238E27FC236}">
                <a16:creationId xmlns:a16="http://schemas.microsoft.com/office/drawing/2014/main" id="{11E32433-04F8-7A49-A8CD-0EF088660BEE}"/>
              </a:ext>
            </a:extLst>
          </p:cNvPr>
          <p:cNvSpPr>
            <a:spLocks noGrp="1"/>
          </p:cNvSpPr>
          <p:nvPr>
            <p:ph type="ftr" sz="quarter" idx="3"/>
          </p:nvPr>
        </p:nvSpPr>
        <p:spPr>
          <a:xfrm>
            <a:off x="8521685" y="4756973"/>
            <a:ext cx="1042669" cy="365125"/>
          </a:xfrm>
        </p:spPr>
        <p:txBody>
          <a:bodyPr/>
          <a:lstStyle/>
          <a:p>
            <a:r>
              <a:rPr lang="en-US"/>
              <a:t>/ 56</a:t>
            </a:r>
            <a:endParaRPr lang="en-US" dirty="0"/>
          </a:p>
        </p:txBody>
      </p:sp>
      <p:sp>
        <p:nvSpPr>
          <p:cNvPr id="5" name="Slide Number Placeholder 4">
            <a:extLst>
              <a:ext uri="{FF2B5EF4-FFF2-40B4-BE49-F238E27FC236}">
                <a16:creationId xmlns:a16="http://schemas.microsoft.com/office/drawing/2014/main" id="{5E67F7D8-973C-17EF-022A-39AA027CCBDF}"/>
              </a:ext>
            </a:extLst>
          </p:cNvPr>
          <p:cNvSpPr>
            <a:spLocks noGrp="1"/>
          </p:cNvSpPr>
          <p:nvPr>
            <p:ph type="sldNum" sz="quarter" idx="12"/>
          </p:nvPr>
        </p:nvSpPr>
        <p:spPr>
          <a:xfrm>
            <a:off x="8063286" y="4802613"/>
            <a:ext cx="592016" cy="273844"/>
          </a:xfrm>
        </p:spPr>
        <p:txBody>
          <a:bodyPr/>
          <a:lstStyle/>
          <a:p>
            <a:fld id="{1CF77CCB-A837-3E49-BD58-C1431ED74FC9}" type="slidenum">
              <a:rPr lang="en-US" sz="1800" b="1" smtClean="0">
                <a:solidFill>
                  <a:schemeClr val="bg2"/>
                </a:solidFill>
              </a:rPr>
              <a:pPr/>
              <a:t>56</a:t>
            </a:fld>
            <a:endParaRPr lang="en-US" b="1" dirty="0">
              <a:solidFill>
                <a:schemeClr val="bg2"/>
              </a:solidFill>
            </a:endParaRPr>
          </a:p>
        </p:txBody>
      </p:sp>
    </p:spTree>
    <p:extLst>
      <p:ext uri="{BB962C8B-B14F-4D97-AF65-F5344CB8AC3E}">
        <p14:creationId xmlns:p14="http://schemas.microsoft.com/office/powerpoint/2010/main" val="160891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067C9-C8C9-1CD6-A7F5-CB7DE985D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FF3C3-CCEA-AEAB-188D-B51AD39CF8AB}"/>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ED12B558-A97E-CDF8-BE09-97BACE2B88B9}"/>
              </a:ext>
            </a:extLst>
          </p:cNvPr>
          <p:cNvSpPr>
            <a:spLocks noGrp="1"/>
          </p:cNvSpPr>
          <p:nvPr>
            <p:ph idx="1"/>
          </p:nvPr>
        </p:nvSpPr>
        <p:spPr>
          <a:xfrm>
            <a:off x="393192" y="1296848"/>
            <a:ext cx="8260951" cy="2850609"/>
          </a:xfrm>
        </p:spPr>
        <p:txBody>
          <a:bodyPr>
            <a:normAutofit lnSpcReduction="10000"/>
          </a:bodyPr>
          <a:lstStyle/>
          <a:p>
            <a:pPr marL="319087" lvl="2" indent="0">
              <a:buNone/>
            </a:pPr>
            <a:r>
              <a:rPr lang="en-US" dirty="0"/>
              <a:t>Example of professional abstract:</a:t>
            </a:r>
          </a:p>
          <a:p>
            <a:pPr marL="319087" lvl="2" indent="0" algn="just">
              <a:buNone/>
            </a:pPr>
            <a:r>
              <a:rPr lang="en-US" dirty="0"/>
              <a:t>“In this experiment, we aim to investigate the characteristics and applications of analog multimeters. To do so, we constructed various circuits to measure the internal resistance, we designed shunt resistors to extend ammeter range, and we evaluated the sensitivity of the device via ohm/volt analysis. The results match the expected theory, while the results show that the methods that rely on decade resistor box for internal resistor have resulted errors compared to the decade box free methods.”</a:t>
            </a:r>
          </a:p>
          <a:p>
            <a:pPr marL="319087" lvl="2" indent="0" algn="ctr">
              <a:buNone/>
            </a:pPr>
            <a:endParaRPr lang="en-US" dirty="0"/>
          </a:p>
          <a:p>
            <a:pPr lvl="2"/>
            <a:endParaRPr lang="en-US" dirty="0"/>
          </a:p>
          <a:p>
            <a:pPr lvl="2"/>
            <a:endParaRPr lang="en-US" dirty="0"/>
          </a:p>
        </p:txBody>
      </p:sp>
      <p:sp>
        <p:nvSpPr>
          <p:cNvPr id="4" name="Footer Placeholder 3">
            <a:extLst>
              <a:ext uri="{FF2B5EF4-FFF2-40B4-BE49-F238E27FC236}">
                <a16:creationId xmlns:a16="http://schemas.microsoft.com/office/drawing/2014/main" id="{0E79DFC0-4214-039F-4741-A9382C54B29C}"/>
              </a:ext>
            </a:extLst>
          </p:cNvPr>
          <p:cNvSpPr>
            <a:spLocks noGrp="1"/>
          </p:cNvSpPr>
          <p:nvPr>
            <p:ph type="ftr" sz="quarter" idx="3"/>
          </p:nvPr>
        </p:nvSpPr>
        <p:spPr/>
        <p:txBody>
          <a:bodyPr/>
          <a:lstStyle/>
          <a:p>
            <a:r>
              <a:rPr lang="en-US"/>
              <a:t>/ 56</a:t>
            </a:r>
            <a:endParaRPr lang="en-US" dirty="0"/>
          </a:p>
        </p:txBody>
      </p:sp>
      <p:cxnSp>
        <p:nvCxnSpPr>
          <p:cNvPr id="8" name="Straight Connector 7">
            <a:extLst>
              <a:ext uri="{FF2B5EF4-FFF2-40B4-BE49-F238E27FC236}">
                <a16:creationId xmlns:a16="http://schemas.microsoft.com/office/drawing/2014/main" id="{49D29B88-60FD-2CAA-823A-E44AE432C09F}"/>
              </a:ext>
            </a:extLst>
          </p:cNvPr>
          <p:cNvCxnSpPr>
            <a:cxnSpLocks/>
          </p:cNvCxnSpPr>
          <p:nvPr/>
        </p:nvCxnSpPr>
        <p:spPr>
          <a:xfrm>
            <a:off x="783771" y="1913709"/>
            <a:ext cx="7805058" cy="0"/>
          </a:xfrm>
          <a:prstGeom prst="line">
            <a:avLst/>
          </a:prstGeom>
          <a:ln w="38100">
            <a:solidFill>
              <a:srgbClr val="AB232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2CEB39-E940-792F-724F-9923232D5AE9}"/>
              </a:ext>
            </a:extLst>
          </p:cNvPr>
          <p:cNvCxnSpPr>
            <a:cxnSpLocks/>
          </p:cNvCxnSpPr>
          <p:nvPr/>
        </p:nvCxnSpPr>
        <p:spPr>
          <a:xfrm>
            <a:off x="701040" y="2235928"/>
            <a:ext cx="4034246" cy="0"/>
          </a:xfrm>
          <a:prstGeom prst="line">
            <a:avLst/>
          </a:prstGeom>
          <a:ln w="38100">
            <a:solidFill>
              <a:srgbClr val="AB232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5535892-F114-1A48-FD81-D364B4477EC9}"/>
              </a:ext>
            </a:extLst>
          </p:cNvPr>
          <p:cNvSpPr txBox="1"/>
          <p:nvPr/>
        </p:nvSpPr>
        <p:spPr>
          <a:xfrm>
            <a:off x="4800600" y="888627"/>
            <a:ext cx="1939834" cy="523220"/>
          </a:xfrm>
          <a:prstGeom prst="rect">
            <a:avLst/>
          </a:prstGeom>
          <a:noFill/>
        </p:spPr>
        <p:txBody>
          <a:bodyPr wrap="square" rtlCol="0">
            <a:spAutoFit/>
          </a:bodyPr>
          <a:lstStyle/>
          <a:p>
            <a:r>
              <a:rPr lang="en-US" sz="2800" dirty="0">
                <a:solidFill>
                  <a:srgbClr val="AB2328"/>
                </a:solidFill>
              </a:rPr>
              <a:t>The Goal</a:t>
            </a:r>
          </a:p>
        </p:txBody>
      </p:sp>
      <p:cxnSp>
        <p:nvCxnSpPr>
          <p:cNvPr id="12" name="Straight Connector 11">
            <a:extLst>
              <a:ext uri="{FF2B5EF4-FFF2-40B4-BE49-F238E27FC236}">
                <a16:creationId xmlns:a16="http://schemas.microsoft.com/office/drawing/2014/main" id="{D4562243-9144-81D3-1F3E-AD50579E27D6}"/>
              </a:ext>
            </a:extLst>
          </p:cNvPr>
          <p:cNvCxnSpPr>
            <a:cxnSpLocks/>
          </p:cNvCxnSpPr>
          <p:nvPr/>
        </p:nvCxnSpPr>
        <p:spPr>
          <a:xfrm>
            <a:off x="4898571" y="2222866"/>
            <a:ext cx="3755572" cy="0"/>
          </a:xfrm>
          <a:prstGeom prst="line">
            <a:avLst/>
          </a:prstGeom>
          <a:ln w="38100">
            <a:solidFill>
              <a:srgbClr val="FED92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5F7F84-FFD7-825D-6358-805765852C50}"/>
              </a:ext>
            </a:extLst>
          </p:cNvPr>
          <p:cNvCxnSpPr>
            <a:cxnSpLocks/>
          </p:cNvCxnSpPr>
          <p:nvPr/>
        </p:nvCxnSpPr>
        <p:spPr>
          <a:xfrm>
            <a:off x="701040" y="2499363"/>
            <a:ext cx="7953103" cy="0"/>
          </a:xfrm>
          <a:prstGeom prst="line">
            <a:avLst/>
          </a:prstGeom>
          <a:ln w="38100">
            <a:solidFill>
              <a:srgbClr val="FED92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8A66DB-BD2F-2CD9-477B-176CA5640C1A}"/>
              </a:ext>
            </a:extLst>
          </p:cNvPr>
          <p:cNvCxnSpPr>
            <a:cxnSpLocks/>
          </p:cNvCxnSpPr>
          <p:nvPr/>
        </p:nvCxnSpPr>
        <p:spPr>
          <a:xfrm>
            <a:off x="742950" y="2741749"/>
            <a:ext cx="7911193" cy="0"/>
          </a:xfrm>
          <a:prstGeom prst="line">
            <a:avLst/>
          </a:prstGeom>
          <a:ln w="38100">
            <a:solidFill>
              <a:srgbClr val="FED92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3E0277-BC64-7AE9-BA24-1B6130D5518D}"/>
              </a:ext>
            </a:extLst>
          </p:cNvPr>
          <p:cNvCxnSpPr>
            <a:cxnSpLocks/>
          </p:cNvCxnSpPr>
          <p:nvPr/>
        </p:nvCxnSpPr>
        <p:spPr>
          <a:xfrm>
            <a:off x="742950" y="3051630"/>
            <a:ext cx="3883751" cy="0"/>
          </a:xfrm>
          <a:prstGeom prst="line">
            <a:avLst/>
          </a:prstGeom>
          <a:ln w="38100">
            <a:solidFill>
              <a:srgbClr val="FED92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171793-9D88-4091-B83C-111B404C93AB}"/>
              </a:ext>
            </a:extLst>
          </p:cNvPr>
          <p:cNvSpPr txBox="1"/>
          <p:nvPr/>
        </p:nvSpPr>
        <p:spPr>
          <a:xfrm>
            <a:off x="6997610" y="1126341"/>
            <a:ext cx="2146390" cy="523220"/>
          </a:xfrm>
          <a:prstGeom prst="rect">
            <a:avLst/>
          </a:prstGeom>
          <a:noFill/>
        </p:spPr>
        <p:txBody>
          <a:bodyPr wrap="square" rtlCol="0">
            <a:spAutoFit/>
          </a:bodyPr>
          <a:lstStyle/>
          <a:p>
            <a:r>
              <a:rPr lang="en-US" sz="2800" dirty="0">
                <a:solidFill>
                  <a:srgbClr val="FED925"/>
                </a:solidFill>
              </a:rPr>
              <a:t>The Method</a:t>
            </a:r>
          </a:p>
        </p:txBody>
      </p:sp>
      <p:cxnSp>
        <p:nvCxnSpPr>
          <p:cNvPr id="22" name="Straight Connector 21">
            <a:extLst>
              <a:ext uri="{FF2B5EF4-FFF2-40B4-BE49-F238E27FC236}">
                <a16:creationId xmlns:a16="http://schemas.microsoft.com/office/drawing/2014/main" id="{879CF14D-E667-E669-E23D-49682F0AE0F8}"/>
              </a:ext>
            </a:extLst>
          </p:cNvPr>
          <p:cNvCxnSpPr>
            <a:cxnSpLocks/>
          </p:cNvCxnSpPr>
          <p:nvPr/>
        </p:nvCxnSpPr>
        <p:spPr>
          <a:xfrm>
            <a:off x="4898571" y="3045099"/>
            <a:ext cx="369025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87321C-E353-B417-2D85-6F59CC39CED7}"/>
              </a:ext>
            </a:extLst>
          </p:cNvPr>
          <p:cNvCxnSpPr>
            <a:cxnSpLocks/>
          </p:cNvCxnSpPr>
          <p:nvPr/>
        </p:nvCxnSpPr>
        <p:spPr>
          <a:xfrm>
            <a:off x="783771" y="3320869"/>
            <a:ext cx="780505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ED3111-9202-F7C6-C05D-1FD527F01284}"/>
              </a:ext>
            </a:extLst>
          </p:cNvPr>
          <p:cNvCxnSpPr>
            <a:cxnSpLocks/>
          </p:cNvCxnSpPr>
          <p:nvPr/>
        </p:nvCxnSpPr>
        <p:spPr>
          <a:xfrm>
            <a:off x="686507" y="3603897"/>
            <a:ext cx="796763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C875631-CBE8-CF04-0363-2CDDA0C56ADB}"/>
              </a:ext>
            </a:extLst>
          </p:cNvPr>
          <p:cNvCxnSpPr>
            <a:cxnSpLocks/>
          </p:cNvCxnSpPr>
          <p:nvPr/>
        </p:nvCxnSpPr>
        <p:spPr>
          <a:xfrm>
            <a:off x="727492" y="3899989"/>
            <a:ext cx="277335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3E13A98-6FEA-5260-DED9-54E9792AD076}"/>
              </a:ext>
            </a:extLst>
          </p:cNvPr>
          <p:cNvSpPr txBox="1"/>
          <p:nvPr/>
        </p:nvSpPr>
        <p:spPr>
          <a:xfrm>
            <a:off x="3809049" y="3670403"/>
            <a:ext cx="3668213" cy="954107"/>
          </a:xfrm>
          <a:prstGeom prst="rect">
            <a:avLst/>
          </a:prstGeom>
          <a:noFill/>
        </p:spPr>
        <p:txBody>
          <a:bodyPr wrap="square" rtlCol="0">
            <a:spAutoFit/>
          </a:bodyPr>
          <a:lstStyle/>
          <a:p>
            <a:r>
              <a:rPr lang="en-US" sz="2800" dirty="0">
                <a:solidFill>
                  <a:schemeClr val="accent3"/>
                </a:solidFill>
              </a:rPr>
              <a:t>The Main Result/Conclusion</a:t>
            </a:r>
          </a:p>
        </p:txBody>
      </p:sp>
      <p:sp>
        <p:nvSpPr>
          <p:cNvPr id="5" name="Slide Number Placeholder 4">
            <a:extLst>
              <a:ext uri="{FF2B5EF4-FFF2-40B4-BE49-F238E27FC236}">
                <a16:creationId xmlns:a16="http://schemas.microsoft.com/office/drawing/2014/main" id="{434B9938-4632-9F37-76A6-F81231875D00}"/>
              </a:ext>
            </a:extLst>
          </p:cNvPr>
          <p:cNvSpPr>
            <a:spLocks noGrp="1"/>
          </p:cNvSpPr>
          <p:nvPr>
            <p:ph type="sldNum" sz="quarter" idx="12"/>
          </p:nvPr>
        </p:nvSpPr>
        <p:spPr/>
        <p:txBody>
          <a:bodyPr/>
          <a:lstStyle/>
          <a:p>
            <a:fld id="{1CF77CCB-A837-3E49-BD58-C1431ED74FC9}" type="slidenum">
              <a:rPr lang="en-US" smtClean="0"/>
              <a:pPr/>
              <a:t>6</a:t>
            </a:fld>
            <a:endParaRPr lang="en-US" dirty="0"/>
          </a:p>
        </p:txBody>
      </p:sp>
    </p:spTree>
    <p:extLst>
      <p:ext uri="{BB962C8B-B14F-4D97-AF65-F5344CB8AC3E}">
        <p14:creationId xmlns:p14="http://schemas.microsoft.com/office/powerpoint/2010/main" val="32848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12AF5-E89C-5710-6635-7F7E7991C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DFDC2-59A5-660D-A67E-EDF19D0567F4}"/>
              </a:ext>
            </a:extLst>
          </p:cNvPr>
          <p:cNvSpPr>
            <a:spLocks noGrp="1"/>
          </p:cNvSpPr>
          <p:nvPr>
            <p:ph type="title"/>
          </p:nvPr>
        </p:nvSpPr>
        <p:spPr/>
        <p:txBody>
          <a:bodyPr/>
          <a:lstStyle/>
          <a:p>
            <a:r>
              <a:rPr lang="en-US" dirty="0"/>
              <a:t>Exercise-1 </a:t>
            </a:r>
          </a:p>
        </p:txBody>
      </p:sp>
      <p:sp>
        <p:nvSpPr>
          <p:cNvPr id="3" name="Content Placeholder 2">
            <a:extLst>
              <a:ext uri="{FF2B5EF4-FFF2-40B4-BE49-F238E27FC236}">
                <a16:creationId xmlns:a16="http://schemas.microsoft.com/office/drawing/2014/main" id="{489ACA2F-9873-6442-305C-EC6277AF28A5}"/>
              </a:ext>
            </a:extLst>
          </p:cNvPr>
          <p:cNvSpPr>
            <a:spLocks noGrp="1"/>
          </p:cNvSpPr>
          <p:nvPr>
            <p:ph idx="1"/>
          </p:nvPr>
        </p:nvSpPr>
        <p:spPr>
          <a:xfrm>
            <a:off x="393192" y="2181677"/>
            <a:ext cx="8489551" cy="780146"/>
          </a:xfrm>
        </p:spPr>
        <p:txBody>
          <a:bodyPr>
            <a:normAutofit/>
          </a:bodyPr>
          <a:lstStyle/>
          <a:p>
            <a:pPr marL="319087" lvl="2" indent="0" algn="ctr">
              <a:buNone/>
            </a:pPr>
            <a:r>
              <a:rPr lang="en-US" dirty="0"/>
              <a:t>Using the attached report-1 and the exercise sheet; write a professional abstract  for the given report-1.</a:t>
            </a:r>
          </a:p>
        </p:txBody>
      </p:sp>
      <p:sp>
        <p:nvSpPr>
          <p:cNvPr id="4" name="Footer Placeholder 3">
            <a:extLst>
              <a:ext uri="{FF2B5EF4-FFF2-40B4-BE49-F238E27FC236}">
                <a16:creationId xmlns:a16="http://schemas.microsoft.com/office/drawing/2014/main" id="{FDD68F0C-AF7F-7FAE-7854-19A28A006F67}"/>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3D282124-58DF-11F3-4B45-00249F595D03}"/>
              </a:ext>
            </a:extLst>
          </p:cNvPr>
          <p:cNvSpPr>
            <a:spLocks noGrp="1"/>
          </p:cNvSpPr>
          <p:nvPr>
            <p:ph type="sldNum" sz="quarter" idx="12"/>
          </p:nvPr>
        </p:nvSpPr>
        <p:spPr/>
        <p:txBody>
          <a:bodyPr/>
          <a:lstStyle/>
          <a:p>
            <a:fld id="{1CF77CCB-A837-3E49-BD58-C1431ED74FC9}" type="slidenum">
              <a:rPr lang="en-US" smtClean="0"/>
              <a:pPr/>
              <a:t>7</a:t>
            </a:fld>
            <a:endParaRPr lang="en-US" dirty="0"/>
          </a:p>
        </p:txBody>
      </p:sp>
    </p:spTree>
    <p:extLst>
      <p:ext uri="{BB962C8B-B14F-4D97-AF65-F5344CB8AC3E}">
        <p14:creationId xmlns:p14="http://schemas.microsoft.com/office/powerpoint/2010/main" val="80172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34E8F-51F5-CDA7-BEFD-7E4E89682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E6AB1-AD8C-7A47-1F7A-14223761E5C5}"/>
              </a:ext>
            </a:extLst>
          </p:cNvPr>
          <p:cNvSpPr>
            <a:spLocks noGrp="1"/>
          </p:cNvSpPr>
          <p:nvPr>
            <p:ph type="title"/>
          </p:nvPr>
        </p:nvSpPr>
        <p:spPr/>
        <p:txBody>
          <a:bodyPr/>
          <a:lstStyle/>
          <a:p>
            <a:r>
              <a:rPr lang="en-US" dirty="0"/>
              <a:t>Section-1: Introduction</a:t>
            </a:r>
          </a:p>
        </p:txBody>
      </p:sp>
      <p:sp>
        <p:nvSpPr>
          <p:cNvPr id="3" name="Content Placeholder 2">
            <a:extLst>
              <a:ext uri="{FF2B5EF4-FFF2-40B4-BE49-F238E27FC236}">
                <a16:creationId xmlns:a16="http://schemas.microsoft.com/office/drawing/2014/main" id="{38B18E36-E153-0BD7-7925-427A67856B6B}"/>
              </a:ext>
            </a:extLst>
          </p:cNvPr>
          <p:cNvSpPr>
            <a:spLocks noGrp="1"/>
          </p:cNvSpPr>
          <p:nvPr>
            <p:ph idx="1"/>
          </p:nvPr>
        </p:nvSpPr>
        <p:spPr>
          <a:xfrm>
            <a:off x="393192" y="1012372"/>
            <a:ext cx="8254419" cy="3233058"/>
          </a:xfrm>
        </p:spPr>
        <p:txBody>
          <a:bodyPr>
            <a:normAutofit fontScale="85000" lnSpcReduction="20000"/>
          </a:bodyPr>
          <a:lstStyle/>
          <a:p>
            <a:pPr lvl="2" algn="just"/>
            <a:r>
              <a:rPr lang="en-US" dirty="0"/>
              <a:t>The first section of your </a:t>
            </a:r>
            <a:r>
              <a:rPr lang="en-US" u="sng" dirty="0"/>
              <a:t>formal report</a:t>
            </a:r>
            <a:r>
              <a:rPr lang="en-US" dirty="0"/>
              <a:t> is the introduction. The introduction should provide a clear explanation of the fundamental concepts and theory relevant to the experiment. </a:t>
            </a:r>
            <a:r>
              <a:rPr lang="en-US" u="sng" dirty="0"/>
              <a:t>You need to explain all background theory related to the topic.</a:t>
            </a:r>
            <a:r>
              <a:rPr lang="en-US" dirty="0"/>
              <a:t> </a:t>
            </a:r>
          </a:p>
          <a:p>
            <a:pPr lvl="2" algn="just"/>
            <a:r>
              <a:rPr lang="en-US" dirty="0"/>
              <a:t>To do so, </a:t>
            </a:r>
            <a:r>
              <a:rPr lang="en-US" b="1" u="sng" dirty="0">
                <a:solidFill>
                  <a:srgbClr val="FF0000"/>
                </a:solidFill>
              </a:rPr>
              <a:t>consider your audience</a:t>
            </a:r>
            <a:r>
              <a:rPr lang="en-US" dirty="0"/>
              <a:t> before writing—how familiar is the reader with the experiment's background theory? Please consider that you don’t necessary write for your instructor but rather a more generic audience.</a:t>
            </a:r>
          </a:p>
          <a:p>
            <a:pPr lvl="2" algn="just"/>
            <a:r>
              <a:rPr lang="en-US" dirty="0"/>
              <a:t>For EE2101 assume that your audience has basic scientific knowledge such as physics, mathematics, and basic circuits theory (e.g., your friend from mechanical engineering department). </a:t>
            </a:r>
          </a:p>
          <a:p>
            <a:pPr lvl="2" algn="just"/>
            <a:r>
              <a:rPr lang="en-US" dirty="0"/>
              <a:t>For writing your formal report your explanation should be well-supported with (1) mathematical expressions, (2) figures and (3) references to enhance clarity and comprehension. </a:t>
            </a:r>
          </a:p>
        </p:txBody>
      </p:sp>
      <p:sp>
        <p:nvSpPr>
          <p:cNvPr id="4" name="Footer Placeholder 3">
            <a:extLst>
              <a:ext uri="{FF2B5EF4-FFF2-40B4-BE49-F238E27FC236}">
                <a16:creationId xmlns:a16="http://schemas.microsoft.com/office/drawing/2014/main" id="{8D7B8339-EF9E-BFB6-1E6C-CA384A8FC292}"/>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BC4FB48D-BFBD-F3B8-C320-15B4077B0D63}"/>
              </a:ext>
            </a:extLst>
          </p:cNvPr>
          <p:cNvSpPr>
            <a:spLocks noGrp="1"/>
          </p:cNvSpPr>
          <p:nvPr>
            <p:ph type="sldNum" sz="quarter" idx="12"/>
          </p:nvPr>
        </p:nvSpPr>
        <p:spPr/>
        <p:txBody>
          <a:bodyPr/>
          <a:lstStyle/>
          <a:p>
            <a:fld id="{1CF77CCB-A837-3E49-BD58-C1431ED74FC9}" type="slidenum">
              <a:rPr lang="en-US" smtClean="0"/>
              <a:pPr/>
              <a:t>8</a:t>
            </a:fld>
            <a:endParaRPr lang="en-US" dirty="0"/>
          </a:p>
        </p:txBody>
      </p:sp>
    </p:spTree>
    <p:extLst>
      <p:ext uri="{BB962C8B-B14F-4D97-AF65-F5344CB8AC3E}">
        <p14:creationId xmlns:p14="http://schemas.microsoft.com/office/powerpoint/2010/main" val="40480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1F85-648B-F0DE-D501-9B4F54BAE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BBC8C-48EA-495C-F8D6-93512734B54E}"/>
              </a:ext>
            </a:extLst>
          </p:cNvPr>
          <p:cNvSpPr>
            <a:spLocks noGrp="1"/>
          </p:cNvSpPr>
          <p:nvPr>
            <p:ph type="title"/>
          </p:nvPr>
        </p:nvSpPr>
        <p:spPr>
          <a:xfrm>
            <a:off x="393192" y="274320"/>
            <a:ext cx="8816122" cy="399137"/>
          </a:xfrm>
        </p:spPr>
        <p:txBody>
          <a:bodyPr/>
          <a:lstStyle/>
          <a:p>
            <a:r>
              <a:rPr lang="en-US" dirty="0"/>
              <a:t>Section-1: Introduction –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59D2AE-4C0B-380E-51A7-B9246D10C2A4}"/>
                  </a:ext>
                </a:extLst>
              </p:cNvPr>
              <p:cNvSpPr>
                <a:spLocks noGrp="1"/>
              </p:cNvSpPr>
              <p:nvPr>
                <p:ph idx="1"/>
              </p:nvPr>
            </p:nvSpPr>
            <p:spPr>
              <a:xfrm>
                <a:off x="0" y="1012372"/>
                <a:ext cx="8941526" cy="3233058"/>
              </a:xfrm>
            </p:spPr>
            <p:txBody>
              <a:bodyPr>
                <a:normAutofit fontScale="77500" lnSpcReduction="20000"/>
              </a:bodyPr>
              <a:lstStyle/>
              <a:p>
                <a:pPr lvl="2" algn="just"/>
                <a:r>
                  <a:rPr lang="en-US" dirty="0"/>
                  <a:t>Including mathematical description is highly recommended.</a:t>
                </a:r>
              </a:p>
              <a:p>
                <a:pPr lvl="2" algn="just"/>
                <a:r>
                  <a:rPr lang="en-US" dirty="0"/>
                  <a:t>Math might be included in all the introduction, methodology, and the results and discussion sections. </a:t>
                </a:r>
              </a:p>
              <a:p>
                <a:pPr lvl="2" algn="just"/>
                <a:r>
                  <a:rPr lang="en-US" dirty="0"/>
                  <a:t>You should only use math via Math Mode of MS Word. </a:t>
                </a:r>
              </a:p>
              <a:p>
                <a:pPr lvl="2" algn="just"/>
                <a:r>
                  <a:rPr lang="en-US" dirty="0"/>
                  <a:t>It is recommended to insert your equation in a new line rather than within the text of your paragraph. </a:t>
                </a:r>
              </a:p>
              <a:p>
                <a:pPr marL="319087" lvl="2" indent="0" algn="ctr">
                  <a:buNone/>
                </a:pPr>
                <a:r>
                  <a:rPr lang="en-US" dirty="0">
                    <a:solidFill>
                      <a:schemeClr val="accent1"/>
                    </a:solidFill>
                  </a:rPr>
                  <a:t>Example of good equation:</a:t>
                </a:r>
                <a:r>
                  <a:rPr lang="en-US" dirty="0"/>
                  <a:t>                          </a:t>
                </a:r>
                <a:r>
                  <a:rPr lang="en-US" dirty="0">
                    <a:solidFill>
                      <a:srgbClr val="AB2328"/>
                    </a:solidFill>
                  </a:rPr>
                  <a:t>Example of bad equation: </a:t>
                </a:r>
              </a:p>
              <a:p>
                <a:pPr marL="319087" lvl="2" indent="0" algn="ctr">
                  <a:buNone/>
                </a:pPr>
                <a:r>
                  <a:rPr lang="en-US" dirty="0">
                    <a:solidFill>
                      <a:schemeClr val="accent1"/>
                    </a:solidFill>
                  </a:rPr>
                  <a:t>     </a:t>
                </a:r>
                <a14:m>
                  <m:oMath xmlns:m="http://schemas.openxmlformats.org/officeDocument/2006/math">
                    <m:r>
                      <a:rPr lang="en-US" i="1" smtClean="0">
                        <a:solidFill>
                          <a:schemeClr val="accent1"/>
                        </a:solidFill>
                        <a:latin typeface="Cambria Math" panose="02040503050406030204" pitchFamily="18" charset="0"/>
                      </a:rPr>
                      <m:t>𝑉</m:t>
                    </m:r>
                    <m:r>
                      <a:rPr lang="en-US" i="1" smtClean="0">
                        <a:solidFill>
                          <a:schemeClr val="accent1"/>
                        </a:solidFill>
                        <a:latin typeface="Cambria Math" panose="02040503050406030204" pitchFamily="18" charset="0"/>
                      </a:rPr>
                      <m:t>=</m:t>
                    </m:r>
                    <m:r>
                      <a:rPr lang="en-US" i="1" smtClean="0">
                        <a:solidFill>
                          <a:schemeClr val="accent1"/>
                        </a:solidFill>
                        <a:latin typeface="Cambria Math" panose="02040503050406030204" pitchFamily="18" charset="0"/>
                      </a:rPr>
                      <m:t>𝐼𝑅</m:t>
                    </m:r>
                    <m:r>
                      <a:rPr lang="en-US" b="0" i="0" smtClean="0">
                        <a:solidFill>
                          <a:schemeClr val="accent1"/>
                        </a:solidFill>
                        <a:latin typeface="Cambria Math" panose="02040503050406030204" pitchFamily="18" charset="0"/>
                      </a:rPr>
                      <m:t>,</m:t>
                    </m:r>
                  </m:oMath>
                </a14:m>
                <a:r>
                  <a:rPr lang="en-US" dirty="0"/>
                  <a:t>                                                              </a:t>
                </a:r>
                <a:r>
                  <a:rPr lang="en-US" dirty="0">
                    <a:solidFill>
                      <a:srgbClr val="AB2328"/>
                    </a:solidFill>
                  </a:rPr>
                  <a:t>V=IR,  or   V=I*R,</a:t>
                </a:r>
              </a:p>
              <a:p>
                <a:pPr lvl="2" algn="just"/>
                <a:r>
                  <a:rPr lang="en-US" dirty="0"/>
                  <a:t>After inserting any equation, you must explain the notation </a:t>
                </a:r>
                <a:r>
                  <a:rPr lang="en-US" u="sng" dirty="0"/>
                  <a:t>if you haven’t done so before</a:t>
                </a:r>
                <a:r>
                  <a:rPr lang="en-US" dirty="0"/>
                  <a:t>. For example:</a:t>
                </a:r>
              </a:p>
              <a:p>
                <a:pPr marL="319087" lvl="2"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m:t>
                      </m:r>
                    </m:oMath>
                  </m:oMathPara>
                </a14:m>
                <a:endParaRPr lang="en-US" dirty="0"/>
              </a:p>
              <a:p>
                <a:pPr marL="319087" lvl="2" indent="0" algn="ctr">
                  <a:buNone/>
                </a:pPr>
                <a:r>
                  <a:rPr lang="en-US" dirty="0"/>
                  <a:t>“where </a:t>
                </a:r>
                <a14:m>
                  <m:oMath xmlns:m="http://schemas.openxmlformats.org/officeDocument/2006/math">
                    <m:r>
                      <a:rPr lang="en-US" b="0" i="1" smtClean="0">
                        <a:latin typeface="Cambria Math" panose="02040503050406030204" pitchFamily="18" charset="0"/>
                      </a:rPr>
                      <m:t>𝑉</m:t>
                    </m:r>
                  </m:oMath>
                </a14:m>
                <a:r>
                  <a:rPr lang="en-US" dirty="0"/>
                  <a:t> is the voltage, </a:t>
                </a:r>
                <a14:m>
                  <m:oMath xmlns:m="http://schemas.openxmlformats.org/officeDocument/2006/math">
                    <m:r>
                      <a:rPr lang="en-US" b="0" i="1" smtClean="0">
                        <a:latin typeface="Cambria Math" panose="02040503050406030204" pitchFamily="18" charset="0"/>
                      </a:rPr>
                      <m:t>𝐼</m:t>
                    </m:r>
                  </m:oMath>
                </a14:m>
                <a:r>
                  <a:rPr lang="en-US" dirty="0"/>
                  <a:t> is the current, and </a:t>
                </a:r>
                <a14:m>
                  <m:oMath xmlns:m="http://schemas.openxmlformats.org/officeDocument/2006/math">
                    <m:r>
                      <a:rPr lang="en-US" b="0" i="1" smtClean="0">
                        <a:latin typeface="Cambria Math" panose="02040503050406030204" pitchFamily="18" charset="0"/>
                      </a:rPr>
                      <m:t>𝑅</m:t>
                    </m:r>
                  </m:oMath>
                </a14:m>
                <a:r>
                  <a:rPr lang="en-US" dirty="0"/>
                  <a:t> is the resistance.”</a:t>
                </a:r>
              </a:p>
            </p:txBody>
          </p:sp>
        </mc:Choice>
        <mc:Fallback xmlns="">
          <p:sp>
            <p:nvSpPr>
              <p:cNvPr id="3" name="Content Placeholder 2">
                <a:extLst>
                  <a:ext uri="{FF2B5EF4-FFF2-40B4-BE49-F238E27FC236}">
                    <a16:creationId xmlns:a16="http://schemas.microsoft.com/office/drawing/2014/main" id="{1F59D2AE-4C0B-380E-51A7-B9246D10C2A4}"/>
                  </a:ext>
                </a:extLst>
              </p:cNvPr>
              <p:cNvSpPr>
                <a:spLocks noGrp="1" noRot="1" noChangeAspect="1" noMove="1" noResize="1" noEditPoints="1" noAdjustHandles="1" noChangeArrowheads="1" noChangeShapeType="1" noTextEdit="1"/>
              </p:cNvSpPr>
              <p:nvPr>
                <p:ph idx="1"/>
              </p:nvPr>
            </p:nvSpPr>
            <p:spPr>
              <a:xfrm>
                <a:off x="0" y="1012372"/>
                <a:ext cx="8941526" cy="3233058"/>
              </a:xfrm>
              <a:blipFill>
                <a:blip r:embed="rId2"/>
                <a:stretch>
                  <a:fillRect t="-3208" r="-1363" b="-207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0599B6A-FE0A-41DE-4319-C8A39952D350}"/>
              </a:ext>
            </a:extLst>
          </p:cNvPr>
          <p:cNvSpPr>
            <a:spLocks noGrp="1"/>
          </p:cNvSpPr>
          <p:nvPr>
            <p:ph type="ftr" sz="quarter" idx="3"/>
          </p:nvPr>
        </p:nvSpPr>
        <p:spPr/>
        <p:txBody>
          <a:bodyPr/>
          <a:lstStyle/>
          <a:p>
            <a:r>
              <a:rPr lang="en-US"/>
              <a:t>/ 56</a:t>
            </a:r>
            <a:endParaRPr lang="en-US" dirty="0"/>
          </a:p>
        </p:txBody>
      </p:sp>
      <p:sp>
        <p:nvSpPr>
          <p:cNvPr id="5" name="Slide Number Placeholder 4">
            <a:extLst>
              <a:ext uri="{FF2B5EF4-FFF2-40B4-BE49-F238E27FC236}">
                <a16:creationId xmlns:a16="http://schemas.microsoft.com/office/drawing/2014/main" id="{1FE014E7-521B-C3D7-55C8-C3CA123372D1}"/>
              </a:ext>
            </a:extLst>
          </p:cNvPr>
          <p:cNvSpPr>
            <a:spLocks noGrp="1"/>
          </p:cNvSpPr>
          <p:nvPr>
            <p:ph type="sldNum" sz="quarter" idx="12"/>
          </p:nvPr>
        </p:nvSpPr>
        <p:spPr/>
        <p:txBody>
          <a:bodyPr/>
          <a:lstStyle/>
          <a:p>
            <a:fld id="{1CF77CCB-A837-3E49-BD58-C1431ED74FC9}" type="slidenum">
              <a:rPr lang="en-US" smtClean="0"/>
              <a:pPr/>
              <a:t>9</a:t>
            </a:fld>
            <a:endParaRPr lang="en-US" dirty="0"/>
          </a:p>
        </p:txBody>
      </p:sp>
    </p:spTree>
    <p:extLst>
      <p:ext uri="{BB962C8B-B14F-4D97-AF65-F5344CB8AC3E}">
        <p14:creationId xmlns:p14="http://schemas.microsoft.com/office/powerpoint/2010/main" val="4946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37937DD8B0F24A9AADE864871B0639" ma:contentTypeVersion="19" ma:contentTypeDescription="Create a new document." ma:contentTypeScope="" ma:versionID="60343fed4bd9c4587e215323d62ad01c">
  <xsd:schema xmlns:xsd="http://www.w3.org/2001/XMLSchema" xmlns:xs="http://www.w3.org/2001/XMLSchema" xmlns:p="http://schemas.microsoft.com/office/2006/metadata/properties" xmlns:ns3="721ca0e5-38cf-44bd-af45-4440944f9a4e" xmlns:ns4="0f3199fd-e098-425e-8fd3-3b38135702e3" targetNamespace="http://schemas.microsoft.com/office/2006/metadata/properties" ma:root="true" ma:fieldsID="85d00af3a65048d1469c5b7c38100479" ns3:_="" ns4:_="">
    <xsd:import namespace="721ca0e5-38cf-44bd-af45-4440944f9a4e"/>
    <xsd:import namespace="0f3199fd-e098-425e-8fd3-3b38135702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ca0e5-38cf-44bd-af45-4440944f9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3199fd-e098-425e-8fd3-3b38135702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21ca0e5-38cf-44bd-af45-4440944f9a4e" xsi:nil="true"/>
  </documentManagement>
</p:properties>
</file>

<file path=customXml/itemProps1.xml><?xml version="1.0" encoding="utf-8"?>
<ds:datastoreItem xmlns:ds="http://schemas.openxmlformats.org/officeDocument/2006/customXml" ds:itemID="{AD5E7BE4-73CA-4C49-B7C3-B87B1304F3C9}">
  <ds:schemaRefs>
    <ds:schemaRef ds:uri="http://schemas.microsoft.com/sharepoint/v3/contenttype/forms"/>
  </ds:schemaRefs>
</ds:datastoreItem>
</file>

<file path=customXml/itemProps2.xml><?xml version="1.0" encoding="utf-8"?>
<ds:datastoreItem xmlns:ds="http://schemas.openxmlformats.org/officeDocument/2006/customXml" ds:itemID="{A0AB0117-5B73-4948-AB24-2653E493E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ca0e5-38cf-44bd-af45-4440944f9a4e"/>
    <ds:schemaRef ds:uri="0f3199fd-e098-425e-8fd3-3b38135702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46AEE-D13F-42B6-9957-C1517E2AE48C}">
  <ds:schemaRefs>
    <ds:schemaRef ds:uri="http://schemas.microsoft.com/office/2006/documentManagement/types"/>
    <ds:schemaRef ds:uri="http://www.w3.org/XML/1998/namespace"/>
    <ds:schemaRef ds:uri="http://purl.org/dc/elements/1.1/"/>
    <ds:schemaRef ds:uri="http://purl.org/dc/dcmitype/"/>
    <ds:schemaRef ds:uri="721ca0e5-38cf-44bd-af45-4440944f9a4e"/>
    <ds:schemaRef ds:uri="http://schemas.microsoft.com/office/infopath/2007/PartnerControls"/>
    <ds:schemaRef ds:uri="http://purl.org/dc/terms/"/>
    <ds:schemaRef ds:uri="http://schemas.openxmlformats.org/package/2006/metadata/core-properties"/>
    <ds:schemaRef ds:uri="0f3199fd-e098-425e-8fd3-3b38135702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16x9 Presentation</Template>
  <TotalTime>4818</TotalTime>
  <Words>5920</Words>
  <Application>Microsoft Office PowerPoint</Application>
  <PresentationFormat>On-screen Show (16:9)</PresentationFormat>
  <Paragraphs>483</Paragraphs>
  <Slides>56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.Hiragino Kaku Gothic Interface W3</vt:lpstr>
      <vt:lpstr>Aptos</vt:lpstr>
      <vt:lpstr>Aptos Light</vt:lpstr>
      <vt:lpstr>Arial</vt:lpstr>
      <vt:lpstr>Calibri</vt:lpstr>
      <vt:lpstr>Cambria Math</vt:lpstr>
      <vt:lpstr>Courier New</vt:lpstr>
      <vt:lpstr>Franklin Gothic Demi</vt:lpstr>
      <vt:lpstr>Franklin Gothic Medium</vt:lpstr>
      <vt:lpstr>Lucida Grande</vt:lpstr>
      <vt:lpstr>Orgon Slab Medium</vt:lpstr>
      <vt:lpstr>Roboto</vt:lpstr>
      <vt:lpstr>Symbol</vt:lpstr>
      <vt:lpstr>System Font Regular</vt:lpstr>
      <vt:lpstr>Tisa Offc Serif Pro</vt:lpstr>
      <vt:lpstr>Primary Logo</vt:lpstr>
      <vt:lpstr>EE2101 – Experiment #1  Introduction to Technical Writing for ECE Labs</vt:lpstr>
      <vt:lpstr>Professional Communication in Engineering</vt:lpstr>
      <vt:lpstr>EE2101 Lab Reports</vt:lpstr>
      <vt:lpstr>Report Preliminaries </vt:lpstr>
      <vt:lpstr>Abstract</vt:lpstr>
      <vt:lpstr>Abstract</vt:lpstr>
      <vt:lpstr>Exercise-1 </vt:lpstr>
      <vt:lpstr>Section-1: Introduction</vt:lpstr>
      <vt:lpstr>Section-1: Introduction – Math</vt:lpstr>
      <vt:lpstr>Section-1: Introduction – References</vt:lpstr>
      <vt:lpstr>Section-1: Introduction – References</vt:lpstr>
      <vt:lpstr>Exercise-2 </vt:lpstr>
      <vt:lpstr>Section-1: Introduction – Figures / Tables</vt:lpstr>
      <vt:lpstr>Section-1: Introduction – Figures / Tables</vt:lpstr>
      <vt:lpstr>Section-1: Introduction – Figures / Tables</vt:lpstr>
      <vt:lpstr>Section-1: Introduction – Figures / Tables</vt:lpstr>
      <vt:lpstr>Exercise-3 </vt:lpstr>
      <vt:lpstr>Section-1: Introduction – Figures / Tables</vt:lpstr>
      <vt:lpstr>Exercise-4 </vt:lpstr>
      <vt:lpstr>Section-1: Introduction – Others</vt:lpstr>
      <vt:lpstr>Section-1: Introduction – Others</vt:lpstr>
      <vt:lpstr>Section-1: Introduction – Others</vt:lpstr>
      <vt:lpstr>Section-1: Introduction – Others</vt:lpstr>
      <vt:lpstr>Section-1: Introduction – Others</vt:lpstr>
      <vt:lpstr>Exercise-5 </vt:lpstr>
      <vt:lpstr>Section-2: Methodology</vt:lpstr>
      <vt:lpstr>Section-2: Methodology</vt:lpstr>
      <vt:lpstr>Section-2: Methodology</vt:lpstr>
      <vt:lpstr>Exercise-6 </vt:lpstr>
      <vt:lpstr>Section-3: Results and Discussion</vt:lpstr>
      <vt:lpstr>Section-3: Results and Discussion</vt:lpstr>
      <vt:lpstr>Section-3: Results and Discussion</vt:lpstr>
      <vt:lpstr>Section-3: Results and Discussion</vt:lpstr>
      <vt:lpstr>Section-3: Results and Discussion</vt:lpstr>
      <vt:lpstr>Section-3: Results and Discussion</vt:lpstr>
      <vt:lpstr>Section-3: Results and Discussion</vt:lpstr>
      <vt:lpstr>Section-3: Results and Discussion</vt:lpstr>
      <vt:lpstr>Section-3: Results and Discussion</vt:lpstr>
      <vt:lpstr>Section-3: Results and Discussion</vt:lpstr>
      <vt:lpstr>Exercise-7 </vt:lpstr>
      <vt:lpstr>Section-4: Conclusion</vt:lpstr>
      <vt:lpstr>Optional Section: Acknowledgment</vt:lpstr>
      <vt:lpstr>Formal References</vt:lpstr>
      <vt:lpstr>Formal report</vt:lpstr>
      <vt:lpstr>Informal Report (Lab Notebook)</vt:lpstr>
      <vt:lpstr>Informal Report – Title/Name/Affiliation/Email</vt:lpstr>
      <vt:lpstr>Informal Report – Objectives</vt:lpstr>
      <vt:lpstr>Informal Report – Procedure</vt:lpstr>
      <vt:lpstr>Informal Report – Procedure</vt:lpstr>
      <vt:lpstr>Informal Report – Results</vt:lpstr>
      <vt:lpstr>Informal Report – Results</vt:lpstr>
      <vt:lpstr>Informal Report – Discussion</vt:lpstr>
      <vt:lpstr>Informal Report – Conclusion</vt:lpstr>
      <vt:lpstr>Informal Report – [Optional] Acknowledgment</vt:lpstr>
      <vt:lpstr>Informal Report – Others</vt:lpstr>
      <vt:lpstr>Informal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Rinchi, Omar (S&amp;T-Student)</dc:creator>
  <cp:lastModifiedBy>Rinchi, Omar (S&amp;T-Student)</cp:lastModifiedBy>
  <cp:revision>3</cp:revision>
  <dcterms:created xsi:type="dcterms:W3CDTF">2025-06-10T18:59:20Z</dcterms:created>
  <dcterms:modified xsi:type="dcterms:W3CDTF">2025-08-09T22:43:23Z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0x0101003237937DD8B0F24A9AADE864871B0639</vt:lpwstr>
  </property>
</Properties>
</file>